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3" r:id="rId2"/>
    <p:sldId id="316" r:id="rId3"/>
    <p:sldId id="389" r:id="rId4"/>
    <p:sldId id="383" r:id="rId5"/>
    <p:sldId id="390" r:id="rId6"/>
    <p:sldId id="397" r:id="rId7"/>
    <p:sldId id="328" r:id="rId8"/>
    <p:sldId id="392" r:id="rId9"/>
    <p:sldId id="384" r:id="rId10"/>
    <p:sldId id="385" r:id="rId11"/>
    <p:sldId id="396" r:id="rId12"/>
    <p:sldId id="386" r:id="rId13"/>
    <p:sldId id="395" r:id="rId14"/>
    <p:sldId id="387" r:id="rId15"/>
    <p:sldId id="388" r:id="rId16"/>
    <p:sldId id="391" r:id="rId17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s" initials="y" lastIdx="9" clrIdx="0">
    <p:extLst/>
  </p:cmAuthor>
  <p:cmAuthor id="2" name="Кравченко Светлана Ивановна" initials="КСИ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0751"/>
    <a:srgbClr val="428DFF"/>
    <a:srgbClr val="D36113"/>
    <a:srgbClr val="E9C3AA"/>
    <a:srgbClr val="EDD498"/>
    <a:srgbClr val="CBC1B9"/>
    <a:srgbClr val="336600"/>
    <a:srgbClr val="000099"/>
    <a:srgbClr val="FF33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32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7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600B-51AA-44A6-AB1F-AEE2C9B6B2A7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140B8-1F11-4F72-9EE1-5D1F2DB88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E44C-319B-47FE-A5BE-B3155B959DE0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108A-06AF-44D5-ADBC-BB4B7EB13C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1614"/>
            <a:ext cx="6609806" cy="46063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4411" y="262852"/>
            <a:ext cx="9031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Ленинградской области</a:t>
            </a:r>
            <a:br>
              <a:rPr lang="ru-RU" sz="16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636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«Информационный центр оценки качества образования»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177" y="182375"/>
            <a:ext cx="1498411" cy="7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3580C-6FBE-4B68-8F45-7CF748D71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2382" y="1046496"/>
            <a:ext cx="9066341" cy="15328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Подготовка и проведение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репетиционного собеседования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по русскому языку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7807" y="5849985"/>
            <a:ext cx="5183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Методист  организационно-</a:t>
            </a:r>
          </a:p>
          <a:p>
            <a:pPr algn="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методического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отдела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К.А. 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Стегачева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51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23505"/>
              </p:ext>
            </p:extLst>
          </p:nvPr>
        </p:nvGraphicFramePr>
        <p:xfrm>
          <a:off x="286272" y="1909515"/>
          <a:ext cx="11500937" cy="4541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39783">
                  <a:extLst>
                    <a:ext uri="{9D8B030D-6E8A-4147-A177-3AD203B41FA5}">
                      <a16:colId xmlns:a16="http://schemas.microsoft.com/office/drawing/2014/main" val="471735401"/>
                    </a:ext>
                  </a:extLst>
                </a:gridCol>
                <a:gridCol w="9861154">
                  <a:extLst>
                    <a:ext uri="{9D8B030D-6E8A-4147-A177-3AD203B41FA5}">
                      <a16:colId xmlns:a16="http://schemas.microsoft.com/office/drawing/2014/main" val="2533541959"/>
                    </a:ext>
                  </a:extLst>
                </a:gridCol>
              </a:tblGrid>
              <a:tr h="20976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Собеседнику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Для участников репетиционного собеседования: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текст для чтения для каждого участника репетиционного собеседования;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карточки с темами беседы на выбор и планами беседы - по 2 экземпляра каждого материала на аудиторию проведения репетиционного собеседования (возможно тиражирование большего количества)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Для собеседника: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текст для чтения;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карточки с темами беседы на выбор и планами беседы;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карточки собеседника по каждой теме беседы - по 2 экземпляра на аудиторию проведения репетиционного собеседования;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0" strike="sng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инструкцию по выполнению заданий репетиционного собеседования;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ведомость учета проведения репетиционного собеседования в аудитории (форма ИС-02).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59534"/>
                  </a:ext>
                </a:extLst>
              </a:tr>
              <a:tr h="10919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Эксперту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протокол эксперта по оцениванию ответов участников репетиционного собеседования (на каждого участника) форма ИС-03;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КИМ репетиционного собеседования;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критерии оценивания выполнения заданий репетиционного собеседования;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доставочный пакет для упаковки протоколов эксперта по оцениванию ответов участников репетиционного собеседования;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листы бумаги для черновиков для эксперта (при необходимости).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97944"/>
                  </a:ext>
                </a:extLst>
              </a:tr>
              <a:tr h="9227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Организатору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репетиционного собеседования</a:t>
                      </a:r>
                      <a:endParaRPr lang="ru-RU" sz="1400" dirty="0" smtClean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Список участников репетиционного собеседования с распределением их по аудиториям (форма ИС-01).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71717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10" y="710566"/>
            <a:ext cx="920626" cy="9206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92986" y="56511"/>
            <a:ext cx="57152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репетиционного собеседования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6989" y="941795"/>
            <a:ext cx="8024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Не позднее чем за час до проведения репетиционного собеседования 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076" y="1491402"/>
            <a:ext cx="11866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тветственный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организатор ОО проводит инструктаж по проведению репетиционного собеседования и выдает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материалы: </a:t>
            </a:r>
            <a:endParaRPr lang="ru-RU" sz="1600" b="1" i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31628" y="561069"/>
            <a:ext cx="11196084" cy="2139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93" y="960104"/>
            <a:ext cx="8328044" cy="5549525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393404" y="548691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701255" y="2097248"/>
            <a:ext cx="2919369" cy="8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463" y="0"/>
            <a:ext cx="12012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Репетиционного собеседования по русскому языку 2026 года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7467" y="55822"/>
            <a:ext cx="57152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репетиционного собеседования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86733"/>
              </p:ext>
            </p:extLst>
          </p:nvPr>
        </p:nvGraphicFramePr>
        <p:xfrm>
          <a:off x="211834" y="1311312"/>
          <a:ext cx="11515878" cy="402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33305">
                  <a:extLst>
                    <a:ext uri="{9D8B030D-6E8A-4147-A177-3AD203B41FA5}">
                      <a16:colId xmlns:a16="http://schemas.microsoft.com/office/drawing/2014/main" val="4165195992"/>
                    </a:ext>
                  </a:extLst>
                </a:gridCol>
                <a:gridCol w="9882573">
                  <a:extLst>
                    <a:ext uri="{9D8B030D-6E8A-4147-A177-3AD203B41FA5}">
                      <a16:colId xmlns:a16="http://schemas.microsoft.com/office/drawing/2014/main" val="2127004912"/>
                    </a:ext>
                  </a:extLst>
                </a:gridCol>
              </a:tblGrid>
              <a:tr h="942886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Собеседник</a:t>
                      </a:r>
                      <a:endParaRPr lang="ru-RU" sz="14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Проверяет документ, удостоверяющий личность участника (форма ИС-02) ;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Фиксирует время начала и окончания ответа в форме ИС-02 (при этом следит за 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соблюдением времени, отведенного на подготовку ответа, на ответ участника и за общим временем, отведенным на проведение репетиционного собеседования для каждого участника 15-16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минут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(исключение участники с ОВЗ, дети-инвалиды и инвалиды – имеют право на + 30 минут и корректировку временного регламента ответов  с учетом индивидуальных особенностей). 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Следит за тем, чтобы участник собеседования произнес под аудиозапись свою фамилию, имя, отчество, номер варианта, прежде чем приступить к ответу (в продолжительность проведения собеседования не включается); 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Следит за тем, чтобы участник репетиционного собеседования произносил номер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задания перед ответом на каждое из заданий;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Контролирует ведение аудиозаписи ответов участников;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Выполняет роль «собеседника»: задает вопросы участнику, переспрашивает и уточняет    ответы;</a:t>
                      </a:r>
                      <a:endParaRPr lang="ru-RU" sz="14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</a:t>
                      </a:r>
                      <a:endParaRPr lang="ru-RU" sz="14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Оценивает ответы участников непосредственно в момент проведения репетиционного собеседования или после проведения, прослушивая аудиозапись (форма ИС-03);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0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 критериям оценивания – для участников репетиционного собеседования без ОВЗ; 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0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по критериям оценивания, включая </a:t>
                      </a:r>
                      <a:r>
                        <a:rPr lang="ru-RU" sz="14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Особенности оценивания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-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участников </a:t>
                      </a:r>
                    </a:p>
                    <a:p>
                      <a:pPr marL="180975" indent="0">
                        <a:buFontTx/>
                        <a:buNone/>
                      </a:pP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 ОВЗ, детей-инвалидов и инвалидов;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Не вмешивается в беседу участника и собеседника. 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5771" y="740879"/>
            <a:ext cx="11381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Собеседник при проведении репетиционного собеседования создает доброжелательную рабочую атмосферу</a:t>
            </a:r>
            <a:endParaRPr lang="ru-RU" i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055008" y="4067608"/>
            <a:ext cx="1948920" cy="1865991"/>
          </a:xfrm>
          <a:prstGeom prst="ellipse">
            <a:avLst/>
          </a:prstGeom>
          <a:solidFill>
            <a:schemeClr val="bg1"/>
          </a:solidFill>
          <a:ln w="76200">
            <a:solidFill>
              <a:srgbClr val="428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17" y="4316397"/>
            <a:ext cx="1406903" cy="14069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19" y="4025909"/>
            <a:ext cx="1907187" cy="1911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5" y="4067608"/>
            <a:ext cx="2125951" cy="1967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64" y="4018396"/>
            <a:ext cx="1884312" cy="1884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76357" y="1776854"/>
            <a:ext cx="8920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связи;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аудио- и видеоаппаратуру;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письменные заметки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средства хранения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информации.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8314" y="915014"/>
            <a:ext cx="8416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</a:rPr>
              <a:t>Участникам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запрещено</a:t>
            </a:r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 иметь </a:t>
            </a:r>
            <a:r>
              <a:rPr lang="ru-RU" dirty="0">
                <a:latin typeface="Times New Roman" panose="02020603050405020304" pitchFamily="18" charset="0"/>
              </a:rPr>
              <a:t>при себе: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60327" y="-7581"/>
            <a:ext cx="6674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478733" y="4259960"/>
            <a:ext cx="1069708" cy="1553491"/>
          </a:xfrm>
          <a:prstGeom prst="line">
            <a:avLst/>
          </a:prstGeom>
          <a:ln w="76200" cmpd="sng">
            <a:solidFill>
              <a:srgbClr val="428DFF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9778792" y="4042884"/>
            <a:ext cx="1948920" cy="1865991"/>
          </a:xfrm>
          <a:prstGeom prst="ellipse">
            <a:avLst/>
          </a:prstGeom>
          <a:solidFill>
            <a:schemeClr val="bg1"/>
          </a:solidFill>
          <a:ln w="76200">
            <a:solidFill>
              <a:srgbClr val="428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92" y="4073775"/>
            <a:ext cx="1840463" cy="1732006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0301782" y="4150932"/>
            <a:ext cx="1069708" cy="1553491"/>
          </a:xfrm>
          <a:prstGeom prst="line">
            <a:avLst/>
          </a:prstGeom>
          <a:ln w="76200" cmpd="sng">
            <a:solidFill>
              <a:srgbClr val="428DFF"/>
            </a:solidFill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5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0889" y="54365"/>
            <a:ext cx="57517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Завершение репетиционного собеседования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9541" y="895113"/>
            <a:ext cx="10607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Собеседник и технический специалист передают все материалы ответственному организатору ОО</a:t>
            </a:r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56590"/>
              </p:ext>
            </p:extLst>
          </p:nvPr>
        </p:nvGraphicFramePr>
        <p:xfrm>
          <a:off x="531628" y="1421128"/>
          <a:ext cx="11139072" cy="219929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25847">
                  <a:extLst>
                    <a:ext uri="{9D8B030D-6E8A-4147-A177-3AD203B41FA5}">
                      <a16:colId xmlns:a16="http://schemas.microsoft.com/office/drawing/2014/main" val="4165195992"/>
                    </a:ext>
                  </a:extLst>
                </a:gridCol>
                <a:gridCol w="8713225">
                  <a:extLst>
                    <a:ext uri="{9D8B030D-6E8A-4147-A177-3AD203B41FA5}">
                      <a16:colId xmlns:a16="http://schemas.microsoft.com/office/drawing/2014/main" val="2127004912"/>
                    </a:ext>
                  </a:extLst>
                </a:gridCol>
              </a:tblGrid>
              <a:tr h="9428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Собеседник</a:t>
                      </a:r>
                      <a:endParaRPr lang="ru-RU" sz="16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Материалы, использованные для проведения репетиционного собеседования. 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975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Протоколы (форма ИС-03), полученные от экспертов (если проверка осуществлялась при    проведении репетиционного собеседования). 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Заполненную форму ИС-02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4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Технический специалист</a:t>
                      </a:r>
                      <a:endParaRPr lang="ru-RU" sz="1600" b="1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Завершение ведения аудиозаписи в каждой аудитории проведения. </a:t>
                      </a:r>
                      <a:endParaRPr lang="ru-RU" sz="16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Сохранение аудиозаписи с наименованием, содержащим информацию: </a:t>
                      </a:r>
                    </a:p>
                    <a:p>
                      <a:pPr marL="180975" indent="-180975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дата </a:t>
                      </a:r>
                      <a:r>
                        <a:rPr lang="ru-RU" sz="16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проведения_код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ОО_номер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аудитории_ФИО</a:t>
                      </a: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участника_ проведения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Передача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флеш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-носителя с сохраненными аудиозаписями ответственному организатору ОО.</a:t>
                      </a:r>
                      <a:endParaRPr lang="ru-RU" sz="1600" b="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6063" y="4089751"/>
            <a:ext cx="11487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Технический специалист совместно с ответственным организатором ОО в штабе заполняют форму ИС-04</a:t>
            </a:r>
            <a:endParaRPr lang="ru-RU" i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8079067" y="4709942"/>
            <a:ext cx="3711839" cy="1979959"/>
            <a:chOff x="8079067" y="4709942"/>
            <a:chExt cx="3711839" cy="19799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079067" y="5130534"/>
              <a:ext cx="3711839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Проверить поле «Зачет</a:t>
              </a:r>
              <a:r>
                <a:rPr lang="ru-RU" sz="17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»                             </a:t>
              </a:r>
              <a:r>
                <a:rPr lang="ru-RU" sz="17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и </a:t>
              </a:r>
              <a:r>
                <a:rPr lang="ru-RU" sz="17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скорректировать </a:t>
              </a:r>
              <a:r>
                <a:rPr lang="ru-RU" sz="17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вручную </a:t>
              </a:r>
              <a:endPara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7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для участников </a:t>
              </a:r>
              <a:r>
                <a:rPr lang="ru-RU" sz="17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с ОВЗ, </a:t>
              </a:r>
              <a:endPara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700" b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детей-инвалидов </a:t>
              </a:r>
              <a:r>
                <a:rPr lang="ru-RU" sz="1700" b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и инвалидов</a:t>
              </a:r>
              <a:endParaRPr lang="ru-RU" sz="1700" dirty="0">
                <a:solidFill>
                  <a:srgbClr val="C00000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8365546" y="4709942"/>
              <a:ext cx="3138882" cy="197995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C00000"/>
                </a:solidFill>
              </a:endParaRPr>
            </a:p>
          </p:txBody>
        </p:sp>
      </p:grpSp>
      <p:cxnSp>
        <p:nvCxnSpPr>
          <p:cNvPr id="9" name="Прямая соединительная линия 8"/>
          <p:cNvCxnSpPr/>
          <p:nvPr/>
        </p:nvCxnSpPr>
        <p:spPr>
          <a:xfrm flipV="1">
            <a:off x="531628" y="561069"/>
            <a:ext cx="11196084" cy="2139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t="815"/>
          <a:stretch/>
        </p:blipFill>
        <p:spPr>
          <a:xfrm>
            <a:off x="531628" y="4717697"/>
            <a:ext cx="7191530" cy="1964446"/>
          </a:xfrm>
          <a:prstGeom prst="rect">
            <a:avLst/>
          </a:prstGeom>
          <a:ln>
            <a:solidFill>
              <a:schemeClr val="bg2">
                <a:lumMod val="50000"/>
                <a:alpha val="7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9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815"/>
          <a:stretch/>
        </p:blipFill>
        <p:spPr>
          <a:xfrm>
            <a:off x="1704455" y="1703517"/>
            <a:ext cx="8850430" cy="2390462"/>
          </a:xfrm>
          <a:prstGeom prst="rect">
            <a:avLst/>
          </a:prstGeom>
          <a:ln>
            <a:solidFill>
              <a:schemeClr val="bg2">
                <a:lumMod val="50000"/>
                <a:alpha val="7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87787" y="218401"/>
            <a:ext cx="57517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Завершение репетиционного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4606" y="819827"/>
            <a:ext cx="10778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Не позднее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рабочего дня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после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формирования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протоколов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(форма ИС-04)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ознакомить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участников,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их родителей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(законных представителей) с результатами репетиционного собеседования под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подпись.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43394" y="4406243"/>
            <a:ext cx="8553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до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22.12.2025  года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муниципальный координатор направляет в ГБУ ЛО «ИЦОКО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</a:p>
          <a:p>
            <a:endParaRPr lang="ru-RU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06215"/>
              </p:ext>
            </p:extLst>
          </p:nvPr>
        </p:nvGraphicFramePr>
        <p:xfrm>
          <a:off x="513305" y="4729408"/>
          <a:ext cx="5477297" cy="2042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8479">
                  <a:extLst>
                    <a:ext uri="{9D8B030D-6E8A-4147-A177-3AD203B41FA5}">
                      <a16:colId xmlns:a16="http://schemas.microsoft.com/office/drawing/2014/main" val="4165195992"/>
                    </a:ext>
                  </a:extLst>
                </a:gridCol>
                <a:gridCol w="3948818">
                  <a:extLst>
                    <a:ext uri="{9D8B030D-6E8A-4147-A177-3AD203B41FA5}">
                      <a16:colId xmlns:a16="http://schemas.microsoft.com/office/drawing/2014/main" val="2127004912"/>
                    </a:ext>
                  </a:extLst>
                </a:gridCol>
              </a:tblGrid>
              <a:tr h="248649"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Материалы проведения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репетиционного собеседования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(не менее 5 комплектов                от района)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Аудиозаписи ответов участников;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Заполненные и отсканированные в формате *.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pdf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протоколы экспертов (форма ИС-03);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Аудиозаписи и протоколы единым архивом выложить на Яндекс. Диск;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На почту ege47@mail.ru направить ссылку на размещенный архив;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41916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531628" y="561069"/>
            <a:ext cx="11196084" cy="2139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75634"/>
              </p:ext>
            </p:extLst>
          </p:nvPr>
        </p:nvGraphicFramePr>
        <p:xfrm>
          <a:off x="6263638" y="4729408"/>
          <a:ext cx="5597925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97925">
                  <a:extLst>
                    <a:ext uri="{9D8B030D-6E8A-4147-A177-3AD203B41FA5}">
                      <a16:colId xmlns:a16="http://schemas.microsoft.com/office/drawing/2014/main" val="3385475668"/>
                    </a:ext>
                  </a:extLst>
                </a:gridCol>
              </a:tblGrid>
              <a:tr h="5834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для сохраненных файлов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191938"/>
                  </a:ext>
                </a:extLst>
              </a:tr>
              <a:tr h="14586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Архив 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_код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МСУ_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Папка с протоколами 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_дата </a:t>
                      </a:r>
                      <a:r>
                        <a:rPr lang="ru-RU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проведения_код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ОО_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Папка с аудиозаписями 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_дата </a:t>
                      </a:r>
                      <a:r>
                        <a:rPr lang="ru-RU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проведения_код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ОО_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740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3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/>
          <p:nvPr/>
        </p:nvSpPr>
        <p:spPr>
          <a:xfrm>
            <a:off x="497540" y="6565220"/>
            <a:ext cx="10484223" cy="523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buFont typeface="+mj-lt"/>
              <a:buAutoNum type="arabicPeriod" startAt="6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2334" y="378680"/>
            <a:ext cx="8434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Ленинградской области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«Информационный центр оценки качества образования»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24800"/>
              </p:ext>
            </p:extLst>
          </p:nvPr>
        </p:nvGraphicFramePr>
        <p:xfrm>
          <a:off x="1076935" y="1221316"/>
          <a:ext cx="10445260" cy="247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15">
                  <a:extLst>
                    <a:ext uri="{9D8B030D-6E8A-4147-A177-3AD203B41FA5}">
                      <a16:colId xmlns:a16="http://schemas.microsoft.com/office/drawing/2014/main" val="603027506"/>
                    </a:ext>
                  </a:extLst>
                </a:gridCol>
                <a:gridCol w="2611315">
                  <a:extLst>
                    <a:ext uri="{9D8B030D-6E8A-4147-A177-3AD203B41FA5}">
                      <a16:colId xmlns:a16="http://schemas.microsoft.com/office/drawing/2014/main" val="3681368442"/>
                    </a:ext>
                  </a:extLst>
                </a:gridCol>
                <a:gridCol w="2611315">
                  <a:extLst>
                    <a:ext uri="{9D8B030D-6E8A-4147-A177-3AD203B41FA5}">
                      <a16:colId xmlns:a16="http://schemas.microsoft.com/office/drawing/2014/main" val="2661166018"/>
                    </a:ext>
                  </a:extLst>
                </a:gridCol>
                <a:gridCol w="2611315">
                  <a:extLst>
                    <a:ext uri="{9D8B030D-6E8A-4147-A177-3AD203B41FA5}">
                      <a16:colId xmlns:a16="http://schemas.microsoft.com/office/drawing/2014/main" val="250160249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817644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ОРГАНИЗАЦИОННЫМ ВОПРОСАМ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04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Калиниченко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Надежда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Олеговна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Ведущий специалист сектора ГИА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КОПО ЛО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i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539-44-68</a:t>
                      </a:r>
                      <a:endParaRPr lang="ru-RU" sz="1600" b="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no_kalinichenko@lenreg.ru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19323"/>
                  </a:ext>
                </a:extLst>
              </a:tr>
              <a:tr h="339168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МЕТОДИЧЕСКИМ ВОПРОСАМ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9484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Стегачева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Ксения Александровна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Методист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организационно методического отдела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 ЛО ИЦОКО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252-29-11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stegacheva@icoko.ru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62834"/>
                  </a:ext>
                </a:extLst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177" y="182375"/>
            <a:ext cx="1498411" cy="7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94700"/>
              </p:ext>
            </p:extLst>
          </p:nvPr>
        </p:nvGraphicFramePr>
        <p:xfrm>
          <a:off x="1076931" y="3687211"/>
          <a:ext cx="1044526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16">
                  <a:extLst>
                    <a:ext uri="{9D8B030D-6E8A-4147-A177-3AD203B41FA5}">
                      <a16:colId xmlns:a16="http://schemas.microsoft.com/office/drawing/2014/main" val="536683564"/>
                    </a:ext>
                  </a:extLst>
                </a:gridCol>
                <a:gridCol w="2611316">
                  <a:extLst>
                    <a:ext uri="{9D8B030D-6E8A-4147-A177-3AD203B41FA5}">
                      <a16:colId xmlns:a16="http://schemas.microsoft.com/office/drawing/2014/main" val="1319048071"/>
                    </a:ext>
                  </a:extLst>
                </a:gridCol>
                <a:gridCol w="2611316">
                  <a:extLst>
                    <a:ext uri="{9D8B030D-6E8A-4147-A177-3AD203B41FA5}">
                      <a16:colId xmlns:a16="http://schemas.microsoft.com/office/drawing/2014/main" val="25229083"/>
                    </a:ext>
                  </a:extLst>
                </a:gridCol>
                <a:gridCol w="2611316">
                  <a:extLst>
                    <a:ext uri="{9D8B030D-6E8A-4147-A177-3AD203B41FA5}">
                      <a16:colId xmlns:a16="http://schemas.microsoft.com/office/drawing/2014/main" val="3780473415"/>
                    </a:ext>
                  </a:extLst>
                </a:gridCol>
              </a:tblGrid>
              <a:tr h="30609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ТЕХНИЧЕСКИМ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ВОПРОСАМ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836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Мирзоева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Виктория </a:t>
                      </a:r>
                      <a:r>
                        <a:rPr lang="ru-RU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Эльмановна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технческого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отдела ГБУ ЛО ИЦОКО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252-29-11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ege47@mail.ru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6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5245" r="12614" b="9524"/>
          <a:stretch/>
        </p:blipFill>
        <p:spPr>
          <a:xfrm>
            <a:off x="8752114" y="2423688"/>
            <a:ext cx="3377820" cy="3838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187" y="742211"/>
            <a:ext cx="8440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187" y="3445443"/>
            <a:ext cx="8440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</a:t>
            </a:r>
            <a:r>
              <a:rPr lang="ru-RU" sz="1600" dirty="0"/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072" y="58565"/>
            <a:ext cx="7923376" cy="51805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</a:t>
            </a:r>
            <a:r>
              <a:rPr lang="ru-RU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65187" y="1065502"/>
            <a:ext cx="8440225" cy="2043509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и Федеральной службы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в сфере образования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науки от 4 апреля 2023 года № 232/551 «Об утверждении Порядка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государственной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итоговой аттестации по образовательным программам основного общего образования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Федеральной службы по надзору в сфере образования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25.11.2025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04-393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организации и проведению итогового собеседования по русскому языку в 2026 году.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1888" y="3758978"/>
            <a:ext cx="8440225" cy="1520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КОПО ЛО от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02.12.2025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3160-р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репетиционного собеседования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2025/2026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КОПО ЛО от 14.11.2025  №2978-р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 подготовке к проведению итогового собеседования по русскому языку для обучающихся 9 классов общеобразовательных организаций в Ленинградской области в 2025/2026 учебном году»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11888" y="531128"/>
            <a:ext cx="11537743" cy="3368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9"/>
          <a:stretch/>
        </p:blipFill>
        <p:spPr>
          <a:xfrm>
            <a:off x="6865883" y="622737"/>
            <a:ext cx="5037083" cy="5233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135" y="-42456"/>
            <a:ext cx="10515600" cy="60089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репетиционного собеседования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781" y="1182414"/>
            <a:ext cx="5624219" cy="46739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11-13 декабря 2025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определяется в ОО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проводиться во время уроков и вне учебного процесса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15-16 минут для каждого участника и +30 минут для ОВЗ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аудиозапись, либо комбинированная, сохранение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аудиоформатах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(*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wav,*mp3*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ответов экспертом: в ходе проведения, либо  по аудиозаписям, но не позднее чем через 3 календарных дня с даты проведения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порог баллов для результата «зачет» – 10 баллов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92917" y="5495366"/>
            <a:ext cx="5620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участников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демонстрационным вариантом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КИМ ИС-9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  <a:p>
            <a:pPr algn="ctr"/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https://fipi.ru/oge/demoversii-specifikacii-kodifikatory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92987" y="543796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0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r="12245"/>
          <a:stretch/>
        </p:blipFill>
        <p:spPr>
          <a:xfrm>
            <a:off x="7900039" y="1378920"/>
            <a:ext cx="4006735" cy="4829695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2098870" y="-140325"/>
            <a:ext cx="7923376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репетиционного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93404" y="495878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3405" y="748937"/>
            <a:ext cx="730998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репетиционного собеседования: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подготовка и проведение репетиционного собеседования;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проведения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обеспечение передвижение участников репетиционного собеседования;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Собеседник: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проведение репетиционного собеседования с участниками;                 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инструктаж участника по выполнению;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проверка документов участников;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фиксация времени начала и окончания проведения репетиционного 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собеседования для каждого участника.</a:t>
            </a:r>
          </a:p>
          <a:p>
            <a:pPr algn="just"/>
            <a:r>
              <a:rPr lang="ru-RU" sz="12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 – учитель по любому предмету (обладающий коммуникативными навыками,           </a:t>
            </a:r>
          </a:p>
          <a:p>
            <a:pPr algn="just"/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грамотной речью).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получение КИМ;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подготовка технических средств для ведения аудиозаписи в аудитории   </a:t>
            </a:r>
          </a:p>
          <a:p>
            <a:pPr marL="180975" indent="-180975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проведения репетиционного собеседования и для внесения       информации в форму ИС – 04.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репетиционного собеседования: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проверке ответов участников.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Учителя 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и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19921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098870" y="-110442"/>
            <a:ext cx="7923376" cy="5732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репетиционного собеседования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93404" y="548691"/>
            <a:ext cx="11334308" cy="1464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52" y="877908"/>
            <a:ext cx="1167927" cy="11065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71202" y="1431187"/>
            <a:ext cx="1657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kern="0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до 10.12.2025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084" y="1984467"/>
            <a:ext cx="204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Руководитель ОО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2301" y="18341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проведению и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проверке;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подпись привлекаемых специалистов с инструкциями и критериями.</a:t>
            </a:r>
            <a:endParaRPr lang="ru-RU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330" y="3252433"/>
            <a:ext cx="2204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Ответственный организатор и Руководитель ОО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32301" y="275749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проведения репетиционного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проведения, аудитории ожидания, ш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по аудиториям проведения;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собеседников и экспертов по аудиториям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проведения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организаторов по местам их работы;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отчетных форм;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аудиторий проведения.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1937" y="5042901"/>
            <a:ext cx="2618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Технический специалист</a:t>
            </a:r>
          </a:p>
          <a:p>
            <a:pPr algn="ctr"/>
            <a:endParaRPr lang="ru-RU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2301" y="4855363"/>
            <a:ext cx="6266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рабочее место участника;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Тиражировать: формы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(ИС-01, ИС-02, ИС-03),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для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списки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в форму ИС-04 (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*.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xlsx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56" t="551" r="1049" b="1081"/>
          <a:stretch/>
        </p:blipFill>
        <p:spPr>
          <a:xfrm>
            <a:off x="8109959" y="1136590"/>
            <a:ext cx="3883328" cy="5358213"/>
          </a:xfrm>
          <a:prstGeom prst="rect">
            <a:avLst/>
          </a:prstGeom>
          <a:ln>
            <a:solidFill>
              <a:schemeClr val="bg2">
                <a:lumMod val="50000"/>
                <a:alpha val="7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66663" y="139419"/>
            <a:ext cx="111266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Отчетные формы для проведения репетиционного собеседования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3343" y="570306"/>
            <a:ext cx="117096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33975" y="902594"/>
            <a:ext cx="7528156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 ИС-01 «Список участников репетиционного собеседования»; 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630555" algn="l"/>
              </a:tabLst>
            </a:pPr>
            <a:endParaRPr lang="ru-RU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 ИС-02 «Ведомость учета проведения репетиционного собеседования в аудитории»;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94"/>
          <a:stretch/>
        </p:blipFill>
        <p:spPr>
          <a:xfrm>
            <a:off x="631055" y="2445966"/>
            <a:ext cx="6933996" cy="3865617"/>
          </a:xfrm>
          <a:prstGeom prst="rect">
            <a:avLst/>
          </a:prstGeom>
          <a:ln>
            <a:solidFill>
              <a:schemeClr val="bg2">
                <a:lumMod val="50000"/>
                <a:alpha val="7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1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97" y="816457"/>
            <a:ext cx="7888513" cy="19096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59643" y="80110"/>
            <a:ext cx="85370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Отчетные формы для проведения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репетиционного собеседования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3343" y="924621"/>
            <a:ext cx="7817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tabLst>
                <a:tab pos="630555" algn="l"/>
              </a:tabLst>
            </a:pPr>
            <a:endParaRPr lang="ru-RU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5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 ИС-03 </a:t>
            </a:r>
            <a:r>
              <a:rPr lang="ru-RU" sz="15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«Протокол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эксперта по оцениванию ответов участников репетиционного собеседования</a:t>
            </a:r>
            <a:r>
              <a:rPr lang="ru-RU" sz="15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  <a:tabLst>
                <a:tab pos="630555" algn="l"/>
              </a:tabLst>
            </a:pPr>
            <a:endParaRPr lang="ru-RU" sz="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ru-RU" sz="15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 ИС-04 «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форма для внесения информации из протоколов оценивания репетиционного собеседования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3343" y="570306"/>
            <a:ext cx="117096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930" y="924300"/>
            <a:ext cx="3769186" cy="5584840"/>
          </a:xfrm>
          <a:prstGeom prst="rect">
            <a:avLst/>
          </a:prstGeom>
          <a:ln>
            <a:solidFill>
              <a:schemeClr val="bg2">
                <a:lumMod val="50000"/>
                <a:alpha val="7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463037" y="70775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" t="589" r="1425" b="1"/>
          <a:stretch/>
        </p:blipFill>
        <p:spPr>
          <a:xfrm>
            <a:off x="225468" y="2855934"/>
            <a:ext cx="7716034" cy="3653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55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06" y="961347"/>
            <a:ext cx="4400997" cy="5712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73343" y="570306"/>
            <a:ext cx="117096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19504" y="67921"/>
            <a:ext cx="936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форма ИС-003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репетиционного собеседования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7501" y="966710"/>
            <a:ext cx="36072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Форма ИС-003. Протокол </a:t>
            </a:r>
            <a:r>
              <a:rPr lang="ru-RU" sz="800" b="1" dirty="0"/>
              <a:t>эксперта по оцениванию ответов участников </a:t>
            </a:r>
            <a:r>
              <a:rPr lang="ru-RU" sz="800" b="1" dirty="0" smtClean="0"/>
              <a:t>репетиционного итогового </a:t>
            </a:r>
            <a:r>
              <a:rPr lang="ru-RU" sz="800" b="1" dirty="0"/>
              <a:t>собеседования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947794" y="5545123"/>
            <a:ext cx="82212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947794" y="5780015"/>
            <a:ext cx="6795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942" y="3912359"/>
            <a:ext cx="3029478" cy="29370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74934" y="56484"/>
            <a:ext cx="57152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репетиционного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45771" y="544026"/>
            <a:ext cx="11381941" cy="17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704575" y="764032"/>
            <a:ext cx="3129793" cy="33167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проведения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20"/>
          <p:cNvSpPr>
            <a:spLocks noGrp="1"/>
          </p:cNvSpPr>
          <p:nvPr>
            <p:ph sz="half" idx="1"/>
          </p:nvPr>
        </p:nvSpPr>
        <p:spPr>
          <a:xfrm>
            <a:off x="855141" y="1362983"/>
            <a:ext cx="5181600" cy="4346659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9 часов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проведения репетиционного собеседования направляет КИМ репетиционного собеседования координаторам;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 передает в ОО полученный КИМ от комитета с соблюдением информационной безопасности в день проведения репетиционного собеседования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1 час до начала проведения;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тех.специалист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 КИМ репетиционного собеседования. Тиражируют КИМ в черно-белом или (при возможности) в цветном варианте;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21"/>
          <p:cNvSpPr>
            <a:spLocks noGrp="1"/>
          </p:cNvSpPr>
          <p:nvPr>
            <p:ph sz="half" idx="2"/>
          </p:nvPr>
        </p:nvSpPr>
        <p:spPr>
          <a:xfrm>
            <a:off x="6546112" y="1358305"/>
            <a:ext cx="5181600" cy="329997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Использование черновиков </a:t>
            </a:r>
            <a:r>
              <a:rPr lang="ru-RU" sz="1800" dirty="0" smtClean="0">
                <a:solidFill>
                  <a:srgbClr val="C00000"/>
                </a:solidFill>
              </a:rPr>
              <a:t>ЗАПРЕЩЕНО</a:t>
            </a:r>
            <a:r>
              <a:rPr lang="ru-RU" sz="1800" dirty="0" smtClean="0"/>
              <a:t> (кроме участников с ОВЗ, сдающих в письменной форме;</a:t>
            </a:r>
          </a:p>
          <a:p>
            <a:r>
              <a:rPr lang="ru-RU" sz="1800" dirty="0" smtClean="0"/>
              <a:t>При выполнении задания КИМ №2 участник может пользоваться «Полем для заметок»;</a:t>
            </a:r>
          </a:p>
          <a:p>
            <a:r>
              <a:rPr lang="ru-RU" sz="1800" dirty="0" smtClean="0"/>
              <a:t>При выполнении заданий №1,№3,№4 делать письменные заметки (отдельные записи) </a:t>
            </a:r>
            <a:r>
              <a:rPr lang="ru-RU" sz="1800" dirty="0" smtClean="0">
                <a:solidFill>
                  <a:srgbClr val="C00000"/>
                </a:solidFill>
              </a:rPr>
              <a:t>ЗАПРЕЩЕНО!</a:t>
            </a:r>
          </a:p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РАЗРЕШЕНО</a:t>
            </a:r>
            <a:r>
              <a:rPr lang="ru-RU" sz="1800" dirty="0" smtClean="0"/>
              <a:t>: участникам делать пометки (осуществлять подчеркивание и разметку) в тексте КИМ.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868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49281</TotalTime>
  <Words>1462</Words>
  <Application>Microsoft Office PowerPoint</Application>
  <PresentationFormat>Широкоэкранный</PresentationFormat>
  <Paragraphs>174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Тема Office</vt:lpstr>
      <vt:lpstr>Подготовка и проведение  репетиционного собеседования  по русскому языку</vt:lpstr>
      <vt:lpstr>Нормативно-правовые документы</vt:lpstr>
      <vt:lpstr>Подготовка к проведению репетиционного собеседования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проведения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Кравченко Светлана Ивановна</dc:creator>
  <cp:lastModifiedBy>Алексей Милославов</cp:lastModifiedBy>
  <cp:revision>1764</cp:revision>
  <cp:lastPrinted>2024-11-20T08:52:07Z</cp:lastPrinted>
  <dcterms:created xsi:type="dcterms:W3CDTF">2023-03-13T08:43:00Z</dcterms:created>
  <dcterms:modified xsi:type="dcterms:W3CDTF">2025-12-04T14:12:30Z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9F9EE34FAA6A41B39E3009DCCFBC25E3</vt:lpwstr>
  </property>
  <property fmtid="{D5CDD505-2E9C-101B-9397-08002B2CF9AE}" pid="3" name="KSOProductBuildVer">
    <vt:lpwstr>1049-11.2.0.11486</vt:lpwstr>
  </property>
</Properties>
</file>