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72"/>
  </p:notesMasterIdLst>
  <p:sldIdLst>
    <p:sldId id="256" r:id="rId2"/>
    <p:sldId id="364" r:id="rId3"/>
    <p:sldId id="470" r:id="rId4"/>
    <p:sldId id="471" r:id="rId5"/>
    <p:sldId id="326" r:id="rId6"/>
    <p:sldId id="515" r:id="rId7"/>
    <p:sldId id="365" r:id="rId8"/>
    <p:sldId id="508" r:id="rId9"/>
    <p:sldId id="507" r:id="rId10"/>
    <p:sldId id="509" r:id="rId11"/>
    <p:sldId id="510" r:id="rId12"/>
    <p:sldId id="472" r:id="rId13"/>
    <p:sldId id="441" r:id="rId14"/>
    <p:sldId id="418" r:id="rId15"/>
    <p:sldId id="503" r:id="rId16"/>
    <p:sldId id="506" r:id="rId17"/>
    <p:sldId id="514" r:id="rId18"/>
    <p:sldId id="511" r:id="rId19"/>
    <p:sldId id="512" r:id="rId20"/>
    <p:sldId id="413" r:id="rId21"/>
    <p:sldId id="414" r:id="rId22"/>
    <p:sldId id="420" r:id="rId23"/>
    <p:sldId id="504" r:id="rId24"/>
    <p:sldId id="505" r:id="rId25"/>
    <p:sldId id="513" r:id="rId26"/>
    <p:sldId id="498" r:id="rId27"/>
    <p:sldId id="499" r:id="rId28"/>
    <p:sldId id="500" r:id="rId29"/>
    <p:sldId id="501" r:id="rId30"/>
    <p:sldId id="369" r:id="rId31"/>
    <p:sldId id="442" r:id="rId32"/>
    <p:sldId id="517" r:id="rId33"/>
    <p:sldId id="443" r:id="rId34"/>
    <p:sldId id="502" r:id="rId35"/>
    <p:sldId id="275" r:id="rId36"/>
    <p:sldId id="474" r:id="rId37"/>
    <p:sldId id="518" r:id="rId38"/>
    <p:sldId id="519" r:id="rId39"/>
    <p:sldId id="520" r:id="rId40"/>
    <p:sldId id="530" r:id="rId41"/>
    <p:sldId id="531" r:id="rId42"/>
    <p:sldId id="478" r:id="rId43"/>
    <p:sldId id="521" r:id="rId44"/>
    <p:sldId id="456" r:id="rId45"/>
    <p:sldId id="483" r:id="rId46"/>
    <p:sldId id="522" r:id="rId47"/>
    <p:sldId id="481" r:id="rId48"/>
    <p:sldId id="485" r:id="rId49"/>
    <p:sldId id="393" r:id="rId50"/>
    <p:sldId id="394" r:id="rId51"/>
    <p:sldId id="495" r:id="rId52"/>
    <p:sldId id="528" r:id="rId53"/>
    <p:sldId id="524" r:id="rId54"/>
    <p:sldId id="525" r:id="rId55"/>
    <p:sldId id="526" r:id="rId56"/>
    <p:sldId id="527" r:id="rId57"/>
    <p:sldId id="486" r:id="rId58"/>
    <p:sldId id="487" r:id="rId59"/>
    <p:sldId id="489" r:id="rId60"/>
    <p:sldId id="490" r:id="rId61"/>
    <p:sldId id="497" r:id="rId62"/>
    <p:sldId id="492" r:id="rId63"/>
    <p:sldId id="399" r:id="rId64"/>
    <p:sldId id="401" r:id="rId65"/>
    <p:sldId id="280" r:id="rId66"/>
    <p:sldId id="281" r:id="rId67"/>
    <p:sldId id="529" r:id="rId68"/>
    <p:sldId id="283" r:id="rId69"/>
    <p:sldId id="435" r:id="rId70"/>
    <p:sldId id="293" r:id="rId7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CC"/>
    <a:srgbClr val="CC9900"/>
    <a:srgbClr val="CC00CC"/>
    <a:srgbClr val="080808"/>
    <a:srgbClr val="E6E6E6"/>
    <a:srgbClr val="E8CBC9"/>
    <a:srgbClr val="FEFEFE"/>
    <a:srgbClr val="F5DBDB"/>
    <a:srgbClr val="FF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107" d="100"/>
          <a:sy n="107" d="100"/>
        </p:scale>
        <p:origin x="17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A3D8C-0154-4C32-A516-6EAA8CD5B946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D8ED6-C898-4A75-88FB-AFB8AD729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8ED6-C898-4A75-88FB-AFB8AD7295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1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DBA01A-10B1-488A-B550-B578BF752AFC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56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DBA01A-10B1-488A-B550-B578BF752AFC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34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8ED6-C898-4A75-88FB-AFB8AD7295A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9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8ED6-C898-4A75-88FB-AFB8AD7295A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9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DBA01A-10B1-488A-B550-B578BF752AFC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36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209937-76D0-4B1A-A653-69A0B3C8D80B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330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62DF93C9-2D7E-47B9-9FF2-45709D1138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FADE63F-7757-45ED-A86F-825A8477B2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A4B2EB0F-2D93-4C46-9B19-4AD076FA7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C5F8EA-9780-4E73-8782-631408C21F63}" type="slidenum">
              <a:rPr lang="ru-RU" altLang="ru-RU"/>
              <a:pPr eaLnBrk="1" hangingPunct="1"/>
              <a:t>68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46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701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1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3953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17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3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2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3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1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5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9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5D220-F7AB-4D16-9F96-14A406D11D2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664A10-3E5E-41FA-98CD-E29D6A7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2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279" y="1124743"/>
            <a:ext cx="6858000" cy="2283693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репетиционных итоговых сочинений, типичные ошибки обучающихся и экспертов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373216"/>
            <a:ext cx="6275123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Вебинар, 14.11.2025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916A6-FA1C-4BA4-9BDB-126B2DB8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Требование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9B203-0F12-4B3A-A6A9-16A52AAE8C68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3200" b="1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«Самостоятельность написания итогового сочинения»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000" dirty="0">
                <a:solidFill>
                  <a:srgbClr val="CC00CC"/>
                </a:solidFill>
              </a:rPr>
              <a:t>    </a:t>
            </a:r>
            <a:r>
              <a:rPr lang="ru-RU" sz="3200" dirty="0"/>
              <a:t> Итоговое сочинение выполняется самостоятельно. </a:t>
            </a:r>
            <a:r>
              <a:rPr lang="ru-RU" sz="3200" b="1" dirty="0">
                <a:solidFill>
                  <a:srgbClr val="FF0000"/>
                </a:solidFill>
              </a:rPr>
              <a:t>Не допускается списывание сочинения (фрагментов сочинения) </a:t>
            </a:r>
            <a:r>
              <a:rPr lang="ru-RU" sz="3200" dirty="0"/>
              <a:t>из какого-либо источника </a:t>
            </a:r>
            <a:r>
              <a:rPr lang="ru-RU" sz="3200" i="1" dirty="0"/>
              <a:t>или воспроизведение по памяти чужого текста </a:t>
            </a:r>
            <a:r>
              <a:rPr lang="ru-RU" sz="3200" dirty="0"/>
              <a:t>(работа другого участника, текст, опубликованный в бумажном и (или) электронном виде, и др.).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200" dirty="0"/>
              <a:t>        Допускается прямое или косвенное цитирование с обязательной ссылкой на источник (ссылка даётся в свободной форме). </a:t>
            </a:r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цитирования не должен превышать собственный текст участника.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8308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7BA69-96A4-4C92-8C4E-490B4A57FCA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CC990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Методических рекомендаций </a:t>
            </a:r>
            <a:b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года (ФИПИ)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2B7770-B7E4-4AC0-BF18-9B46538AA3A8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400" b="1" dirty="0"/>
              <a:t>«В случае выявления факта использования чужого текста без ссылки на источник (независимо от объема заимствований) выставляется «незачёт» по Требованию №2 «Самостоятельность написания итогового сочинения (изложения)» и, как следствие, «незачёт» за все итоговое сочинение».</a:t>
            </a:r>
          </a:p>
        </p:txBody>
      </p:sp>
    </p:spTree>
    <p:extLst>
      <p:ext uri="{BB962C8B-B14F-4D97-AF65-F5344CB8AC3E}">
        <p14:creationId xmlns:p14="http://schemas.microsoft.com/office/powerpoint/2010/main" val="344621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7BA69-96A4-4C92-8C4E-490B4A57FCA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CC990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Методических рекомендаций </a:t>
            </a:r>
            <a:b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года (ФИПИ)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2B7770-B7E4-4AC0-BF18-9B46538AA3A8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b="1" dirty="0"/>
              <a:t>«Тема итогового сочинения, вынесенная в заголовок, или заглавие итогового изложения не являются частью авторского текста участника итогового сочинения (изложения), поэтому слова, вынесенные в заголовок, не учитываются при подсчёте слов итогового сочинения (изложения) при принятии решения об их оценивании по требованию 1».</a:t>
            </a:r>
          </a:p>
        </p:txBody>
      </p:sp>
    </p:spTree>
    <p:extLst>
      <p:ext uri="{BB962C8B-B14F-4D97-AF65-F5344CB8AC3E}">
        <p14:creationId xmlns:p14="http://schemas.microsoft.com/office/powerpoint/2010/main" val="178212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872209" cy="1280890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«Методических рекомендаций…»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год)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1" y="2133600"/>
            <a:ext cx="6842720" cy="377762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2000" b="1" dirty="0"/>
              <a:t>«…Вместе с тем, если тема итогового сочинения или заглавие итогового изложения непосредственно включены в текст итогового сочинения или итогового изложения, то они становятся частью собственного текста участника сочинения (изложения). В этом случае слова, включённые в формулировку темы итогового сочинения (заглавие итогового изложения), подсчитываются при принятии решения об оценивании итогового сочинения (изложения) по требованию № 1».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5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42852"/>
            <a:ext cx="7128792" cy="990600"/>
          </a:xfrm>
          <a:noFill/>
          <a:ln w="38100">
            <a:solidFill>
              <a:srgbClr val="CC9900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для участника итогового сочинения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428736"/>
            <a:ext cx="7127577" cy="4643470"/>
          </a:xfrm>
          <a:ln w="3810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2400"/>
              </a:spcBef>
              <a:buNone/>
            </a:pPr>
            <a:r>
              <a:rPr lang="ru-RU" sz="2200" i="1" dirty="0"/>
              <a:t>         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для участника итогового сочинения к комплекту тем итогового сочинения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800" i="1" dirty="0"/>
              <a:t>        Выберите только ОДНУ из предложенных тем итогового сочинения, в </a:t>
            </a:r>
            <a:r>
              <a:rPr lang="ru-RU" sz="1800" b="1" i="1" dirty="0">
                <a:solidFill>
                  <a:srgbClr val="FF0000"/>
                </a:solidFill>
              </a:rPr>
              <a:t>бланке регистрации и бланке записи укажите номер выбранной темы итогового сочинения</a:t>
            </a:r>
            <a:r>
              <a:rPr lang="ru-RU" sz="1800" i="1" dirty="0"/>
              <a:t>, </a:t>
            </a:r>
            <a:r>
              <a:rPr lang="ru-RU" sz="1800" b="1" i="1" dirty="0">
                <a:solidFill>
                  <a:srgbClr val="CC9900"/>
                </a:solidFill>
              </a:rPr>
              <a:t>в бланке записи перепишите название выбранной темы итогового сочинения. </a:t>
            </a:r>
            <a:r>
              <a:rPr lang="ru-RU" sz="1800" i="1" dirty="0"/>
              <a:t>Напишите </a:t>
            </a:r>
            <a:r>
              <a:rPr lang="ru-RU" sz="1800" b="1" i="1" dirty="0"/>
              <a:t>сочинение-рассуждение </a:t>
            </a:r>
            <a:r>
              <a:rPr lang="ru-RU" sz="1800" i="1" dirty="0"/>
              <a:t>на эту тему. Рекомендуемый объём - от 350 слов. Если в сочинении менее 250 слов (в подсчёт включаются все слова, в том числе и служебные), то за работу ставится «незачёт».</a:t>
            </a:r>
          </a:p>
          <a:p>
            <a:pPr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800" i="1" dirty="0"/>
              <a:t>              Итоговое сочинение выполняется самостоятельно.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 </a:t>
            </a:r>
          </a:p>
          <a:p>
            <a:pPr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800" i="1" dirty="0"/>
              <a:t>              Допускается прямое или косвенное </a:t>
            </a:r>
            <a:r>
              <a:rPr lang="ru-RU" sz="1800" b="1" i="1" dirty="0"/>
              <a:t>цитирование с обязательной ссылкой на источник (ссылка даётся в свободной форме).</a:t>
            </a:r>
            <a:r>
              <a:rPr lang="ru-RU" sz="1800" i="1" dirty="0"/>
              <a:t> </a:t>
            </a:r>
            <a:r>
              <a:rPr lang="ru-RU" sz="1800" b="1" i="1" dirty="0"/>
              <a:t>Объём цитирования не должен превышать объём</a:t>
            </a:r>
            <a:r>
              <a:rPr lang="ru-RU" sz="1800" i="1" dirty="0"/>
              <a:t> </a:t>
            </a:r>
            <a:r>
              <a:rPr lang="ru-RU" sz="1800" b="1" i="1" dirty="0">
                <a:solidFill>
                  <a:srgbClr val="FF0000"/>
                </a:solidFill>
              </a:rPr>
              <a:t>Вашего</a:t>
            </a:r>
            <a:r>
              <a:rPr lang="ru-RU" sz="1800" i="1" dirty="0"/>
              <a:t> </a:t>
            </a:r>
            <a:r>
              <a:rPr lang="ru-RU" sz="1800" b="1" i="1" dirty="0">
                <a:solidFill>
                  <a:srgbClr val="C00000"/>
                </a:solidFill>
              </a:rPr>
              <a:t>собственного текста</a:t>
            </a:r>
            <a:r>
              <a:rPr lang="ru-RU" sz="18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7628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FEA60-770F-45F4-AF6F-8066F305A7F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репетиционных сочинений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ED6D6-8370-4E3C-A43D-11C5C7FF5EBC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rgbClr val="0000CC"/>
                </a:solidFill>
              </a:rPr>
              <a:t>В каких </a:t>
            </a:r>
            <a:r>
              <a:rPr lang="ru-RU" b="1" dirty="0">
                <a:solidFill>
                  <a:srgbClr val="00B050"/>
                </a:solidFill>
              </a:rPr>
              <a:t>поступках </a:t>
            </a:r>
            <a:r>
              <a:rPr lang="ru-RU" b="1" dirty="0">
                <a:solidFill>
                  <a:schemeClr val="tx1"/>
                </a:solidFill>
              </a:rPr>
              <a:t>человека проявляется </a:t>
            </a:r>
            <a:r>
              <a:rPr lang="ru-RU" b="1" dirty="0">
                <a:solidFill>
                  <a:srgbClr val="FF0000"/>
                </a:solidFill>
              </a:rPr>
              <a:t>доброта</a:t>
            </a:r>
            <a:r>
              <a:rPr lang="ru-RU" b="1" dirty="0">
                <a:solidFill>
                  <a:schemeClr val="tx1"/>
                </a:solidFill>
              </a:rPr>
              <a:t>?</a:t>
            </a:r>
          </a:p>
          <a:p>
            <a:pPr lvl="0"/>
            <a:r>
              <a:rPr lang="ru-RU" b="1" dirty="0">
                <a:solidFill>
                  <a:srgbClr val="0000CC"/>
                </a:solidFill>
              </a:rPr>
              <a:t>Что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значит брать </a:t>
            </a:r>
            <a:r>
              <a:rPr lang="ru-RU" b="1" u="sng" dirty="0">
                <a:solidFill>
                  <a:srgbClr val="00B050"/>
                </a:solidFill>
              </a:rPr>
              <a:t>на себя </a:t>
            </a:r>
            <a:r>
              <a:rPr lang="ru-RU" b="1" dirty="0">
                <a:solidFill>
                  <a:schemeClr val="tx1"/>
                </a:solidFill>
              </a:rPr>
              <a:t>от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ветственность за свою </a:t>
            </a:r>
            <a:r>
              <a:rPr lang="ru-RU" b="1" dirty="0">
                <a:solidFill>
                  <a:srgbClr val="FF0000"/>
                </a:solidFill>
              </a:rPr>
              <a:t>судьбу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lvl="0"/>
            <a:r>
              <a:rPr lang="ru-RU" b="1" dirty="0">
                <a:solidFill>
                  <a:srgbClr val="0000CC"/>
                </a:solidFill>
              </a:rPr>
              <a:t>Как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челов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ек может сделать мир вокруг себя </a:t>
            </a:r>
            <a:r>
              <a:rPr lang="ru-RU" b="1" dirty="0">
                <a:solidFill>
                  <a:srgbClr val="FF0000"/>
                </a:solidFill>
              </a:rPr>
              <a:t>лучше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lvl="0"/>
            <a:r>
              <a:rPr lang="ru-RU" b="1" dirty="0">
                <a:solidFill>
                  <a:srgbClr val="0000CC"/>
                </a:solidFill>
              </a:rPr>
              <a:t>Как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 понимаете слова А.Т. Твардовского: «Есть </a:t>
            </a:r>
            <a:r>
              <a:rPr lang="ru-RU" b="1" dirty="0">
                <a:solidFill>
                  <a:srgbClr val="00B050"/>
                </a:solidFill>
              </a:rPr>
              <a:t>имена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есть такие </a:t>
            </a:r>
            <a:r>
              <a:rPr lang="ru-RU" b="1" dirty="0">
                <a:solidFill>
                  <a:srgbClr val="00B050"/>
                </a:solidFill>
              </a:rPr>
              <a:t>даты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− они </a:t>
            </a:r>
            <a:r>
              <a:rPr lang="ru-RU" b="1" dirty="0">
                <a:solidFill>
                  <a:srgbClr val="FF0000"/>
                </a:solidFill>
              </a:rPr>
              <a:t>нетленной </a:t>
            </a:r>
            <a:r>
              <a:rPr lang="ru-RU" b="1" dirty="0">
                <a:solidFill>
                  <a:schemeClr val="tx1"/>
                </a:solidFill>
              </a:rPr>
              <a:t>сущности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полны?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Batang" pitchFamily="18" charset="-127"/>
              <a:cs typeface="Narkisim" pitchFamily="34" charset="-79"/>
            </a:endParaRPr>
          </a:p>
          <a:p>
            <a:pPr lvl="0"/>
            <a:r>
              <a:rPr lang="ru-RU" b="1" dirty="0">
                <a:solidFill>
                  <a:srgbClr val="0000CC"/>
                </a:solidFill>
              </a:rPr>
              <a:t>Какими</a:t>
            </a:r>
            <a:r>
              <a:rPr lang="ru-RU" b="1" dirty="0">
                <a:solidFill>
                  <a:srgbClr val="00B050"/>
                </a:solidFill>
              </a:rPr>
              <a:t> нравственными </a:t>
            </a:r>
            <a:r>
              <a:rPr lang="ru-RU" b="1" dirty="0">
                <a:solidFill>
                  <a:schemeClr val="tx1"/>
                </a:solidFill>
              </a:rPr>
              <a:t>качествами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должен обладать </a:t>
            </a:r>
            <a:r>
              <a:rPr lang="ru-RU" b="1" dirty="0">
                <a:solidFill>
                  <a:srgbClr val="FF0000"/>
                </a:solidFill>
              </a:rPr>
              <a:t>современный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учёный?</a:t>
            </a:r>
          </a:p>
          <a:p>
            <a:pPr lvl="0"/>
            <a:r>
              <a:rPr lang="ru-RU" b="1" dirty="0">
                <a:solidFill>
                  <a:srgbClr val="0000CC"/>
                </a:solidFill>
              </a:rPr>
              <a:t>Чем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Вам</a:t>
            </a:r>
            <a:r>
              <a:rPr lang="ru-RU" b="1" dirty="0">
                <a:solidFill>
                  <a:srgbClr val="00B050"/>
                </a:solidFill>
              </a:rPr>
              <a:t> интересны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герои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любимых книг?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20080-B416-49DB-991E-54DA0C687D1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Выбор тем в первом муниципальном районе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1BD8C-124B-4B5E-B11A-42B0755EB829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lvl="0"/>
            <a:r>
              <a:rPr lang="ru-RU" b="1" dirty="0">
                <a:solidFill>
                  <a:srgbClr val="0000CC"/>
                </a:solidFill>
              </a:rPr>
              <a:t>В каких поступках человека проявляется доброта? (52 %)</a:t>
            </a:r>
          </a:p>
          <a:p>
            <a:pPr lvl="0"/>
            <a:r>
              <a:rPr lang="ru-RU" b="1" dirty="0">
                <a:solidFill>
                  <a:srgbClr val="0000CC"/>
                </a:solidFill>
              </a:rPr>
              <a:t>Что значит брать на себя ответственность за свою судьбу? (23 %)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Как человек может сделать мир вокруг себя лучше? (6 %)</a:t>
            </a:r>
          </a:p>
          <a:p>
            <a:pPr lvl="0"/>
            <a:r>
              <a:rPr lang="ru-RU" b="1" dirty="0">
                <a:solidFill>
                  <a:srgbClr val="FF3399"/>
                </a:solidFill>
              </a:rPr>
              <a:t>Как Вы понимаете слова А.Т. Твардовского: «Есть имена и есть такие даты, − они нетленной сущности полны?</a:t>
            </a:r>
            <a:endParaRPr lang="ru-RU" sz="24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Batang" pitchFamily="18" charset="-127"/>
              <a:cs typeface="Narkisim" pitchFamily="34" charset="-79"/>
            </a:endParaRPr>
          </a:p>
          <a:p>
            <a:pPr lvl="0"/>
            <a:r>
              <a:rPr lang="ru-RU" b="1" dirty="0">
                <a:solidFill>
                  <a:srgbClr val="FF3399"/>
                </a:solidFill>
              </a:rPr>
              <a:t>Какими нравственными качествами должен обладать современный учёный?</a:t>
            </a:r>
          </a:p>
          <a:p>
            <a:pPr lvl="0"/>
            <a:r>
              <a:rPr lang="ru-RU" b="1" dirty="0">
                <a:solidFill>
                  <a:srgbClr val="0000CC"/>
                </a:solidFill>
              </a:rPr>
              <a:t>Чем Вам интересны герои любимых книг? (19 %)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8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20080-B416-49DB-991E-54DA0C687D1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Получили незачёт в одном из муниципальных районов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1BD8C-124B-4B5E-B11A-42B0755EB829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396 человек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В каких поступках человека проявляется доброта? </a:t>
            </a:r>
            <a:r>
              <a:rPr lang="ru-RU" b="1" dirty="0">
                <a:solidFill>
                  <a:srgbClr val="FF0000"/>
                </a:solidFill>
              </a:rPr>
              <a:t>(2,4 %)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Что значит брать на себя ответственность за свою судьбу? </a:t>
            </a:r>
            <a:r>
              <a:rPr lang="ru-RU" b="1" dirty="0">
                <a:solidFill>
                  <a:srgbClr val="FF0000"/>
                </a:solidFill>
              </a:rPr>
              <a:t>(8,3 %)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Как человек может сделать мир вокруг себя лучше? (0 %)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Как Вы понимаете слова А.Т. Твардовского: «Есть имена и есть такие даты, − они нетленной сущности полны? </a:t>
            </a:r>
            <a:r>
              <a:rPr lang="ru-RU" b="1" dirty="0">
                <a:solidFill>
                  <a:srgbClr val="FF0000"/>
                </a:solidFill>
              </a:rPr>
              <a:t>(20 %)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Batang" pitchFamily="18" charset="-127"/>
              <a:cs typeface="Narkisim" pitchFamily="34" charset="-79"/>
            </a:endParaRP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Какими нравственными качествами должен обладать современный учёный? </a:t>
            </a:r>
            <a:r>
              <a:rPr lang="ru-RU" b="1" dirty="0">
                <a:solidFill>
                  <a:srgbClr val="FF0000"/>
                </a:solidFill>
              </a:rPr>
              <a:t>(5 %)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Чем Вам интересны герои любимых книг? </a:t>
            </a:r>
            <a:r>
              <a:rPr lang="ru-RU" b="1" dirty="0">
                <a:solidFill>
                  <a:srgbClr val="FF0000"/>
                </a:solidFill>
              </a:rPr>
              <a:t>(1,2 %)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796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20080-B416-49DB-991E-54DA0C687D1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Выбор тем во втором муниципальном районе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1BD8C-124B-4B5E-B11A-42B0755EB829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 каких поступках человека проявляется доброта?» (52% учащихся)</a:t>
            </a:r>
            <a:endParaRPr lang="ru-RU" sz="1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«Чем Вам интересны герои любимых книг?» (35% учащихся)</a:t>
            </a:r>
            <a:endParaRPr lang="ru-RU" sz="1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значит брать на себя ответственность за свою судьбу?» (22 % учащихся)</a:t>
            </a:r>
            <a:endParaRPr lang="ru-RU" sz="1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человек может сделать мир вокруг себя лучше?» (3% учащихся)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Вы понимаете слова А.Т. Твардовского: «Есть имена и есть такие даты, - они нетленной сущности полны»? (Эту тему выбрали 3 человека в районе – 1,2 %)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Какими нравственными качествами должен обладать современный учёный? (Эту тему выбрали 2 человека в районе – 0,8 %)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790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20080-B416-49DB-991E-54DA0C687D1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Выбор тем в третьем муниципальном районе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1BD8C-124B-4B5E-B11A-42B0755EB829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 каких поступках человека проявляется доброта?» (52% учащихся)</a:t>
            </a:r>
            <a:endParaRPr lang="ru-RU" sz="1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«Чем Вам интересны герои любимых книг?» (35% учащихся)</a:t>
            </a:r>
            <a:endParaRPr lang="ru-RU" sz="1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значит брать на себя ответственность за свою судьбу?» (22 % учащихся)</a:t>
            </a:r>
            <a:endParaRPr lang="ru-RU" sz="1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человек может сделать мир вокруг себя лучше?» (3% учащихся)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Вы понимаете слова А.Т. Твардовского: «Есть имена и есть такие даты, - они нетленной сущности полны»? (эту тему выбрали 3 человека в районе – 1,2 %)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Какими нравственными качествами должен обладать современный учёный? (эту тему выбрали 2 человека в районе – 0,8 %)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9EECF52-B870-4489-9B5D-BE71DDBAC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14861"/>
              </p:ext>
            </p:extLst>
          </p:nvPr>
        </p:nvGraphicFramePr>
        <p:xfrm>
          <a:off x="1943100" y="2133600"/>
          <a:ext cx="6591300" cy="3888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719">
                  <a:extLst>
                    <a:ext uri="{9D8B030D-6E8A-4147-A177-3AD203B41FA5}">
                      <a16:colId xmlns:a16="http://schemas.microsoft.com/office/drawing/2014/main" val="2101766626"/>
                    </a:ext>
                  </a:extLst>
                </a:gridCol>
                <a:gridCol w="2945407">
                  <a:extLst>
                    <a:ext uri="{9D8B030D-6E8A-4147-A177-3AD203B41FA5}">
                      <a16:colId xmlns:a16="http://schemas.microsoft.com/office/drawing/2014/main" val="722487055"/>
                    </a:ext>
                  </a:extLst>
                </a:gridCol>
                <a:gridCol w="1332210">
                  <a:extLst>
                    <a:ext uri="{9D8B030D-6E8A-4147-A177-3AD203B41FA5}">
                      <a16:colId xmlns:a16="http://schemas.microsoft.com/office/drawing/2014/main" val="4067399345"/>
                    </a:ext>
                  </a:extLst>
                </a:gridCol>
                <a:gridCol w="1261964">
                  <a:extLst>
                    <a:ext uri="{9D8B030D-6E8A-4147-A177-3AD203B41FA5}">
                      <a16:colId xmlns:a16="http://schemas.microsoft.com/office/drawing/2014/main" val="4157468791"/>
                    </a:ext>
                  </a:extLst>
                </a:gridCol>
              </a:tblGrid>
              <a:tr h="82995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№ номер темы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Тема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Количество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Процентов от числа участников</a:t>
                      </a:r>
                      <a:endParaRPr lang="ru-RU" sz="900">
                        <a:effectLst/>
                      </a:endParaRPr>
                    </a:p>
                    <a:p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extLst>
                  <a:ext uri="{0D108BD9-81ED-4DB2-BD59-A6C34878D82A}">
                    <a16:rowId xmlns:a16="http://schemas.microsoft.com/office/drawing/2014/main" val="4232513293"/>
                  </a:ext>
                </a:extLst>
              </a:tr>
              <a:tr h="41497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В каких поступках проявляется доброта?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155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77%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extLst>
                  <a:ext uri="{0D108BD9-81ED-4DB2-BD59-A6C34878D82A}">
                    <a16:rowId xmlns:a16="http://schemas.microsoft.com/office/drawing/2014/main" val="1421393205"/>
                  </a:ext>
                </a:extLst>
              </a:tr>
              <a:tr h="41497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Что значит брать на себя  ответственность за свою судьбу?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16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8%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extLst>
                  <a:ext uri="{0D108BD9-81ED-4DB2-BD59-A6C34878D82A}">
                    <a16:rowId xmlns:a16="http://schemas.microsoft.com/office/drawing/2014/main" val="959919652"/>
                  </a:ext>
                </a:extLst>
              </a:tr>
              <a:tr h="41497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Как человек может сделать мир вокруг себя лучше?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3%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extLst>
                  <a:ext uri="{0D108BD9-81ED-4DB2-BD59-A6C34878D82A}">
                    <a16:rowId xmlns:a16="http://schemas.microsoft.com/office/drawing/2014/main" val="2673615293"/>
                  </a:ext>
                </a:extLst>
              </a:tr>
              <a:tr h="79901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Как Вы понимаете слова А.Т.Твардовского: «Есть имена и есть даты, -они нетленной сущности полны»?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1%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extLst>
                  <a:ext uri="{0D108BD9-81ED-4DB2-BD59-A6C34878D82A}">
                    <a16:rowId xmlns:a16="http://schemas.microsoft.com/office/drawing/2014/main" val="3611477975"/>
                  </a:ext>
                </a:extLst>
              </a:tr>
              <a:tr h="59925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301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Какими нравственными качествами должен обладать современный ученый?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2%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extLst>
                  <a:ext uri="{0D108BD9-81ED-4DB2-BD59-A6C34878D82A}">
                    <a16:rowId xmlns:a16="http://schemas.microsoft.com/office/drawing/2014/main" val="209974040"/>
                  </a:ext>
                </a:extLst>
              </a:tr>
              <a:tr h="41497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302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Чем Вам интересны герои любимых книг?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16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8%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27" marR="53427" marT="0" marB="0"/>
                </a:tc>
                <a:extLst>
                  <a:ext uri="{0D108BD9-81ED-4DB2-BD59-A6C34878D82A}">
                    <a16:rowId xmlns:a16="http://schemas.microsoft.com/office/drawing/2014/main" val="266576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59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42852"/>
            <a:ext cx="6698704" cy="1197916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Инструктивно-методические материалы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endParaRPr lang="ru-RU" sz="3600" b="1" dirty="0"/>
          </a:p>
          <a:p>
            <a:r>
              <a:rPr lang="ru-RU" sz="3600" b="1" dirty="0"/>
              <a:t>Методические рекомендации по организации и проведению  итогового сочинения (изложения) </a:t>
            </a:r>
            <a:r>
              <a:rPr lang="ru-RU" sz="3600" b="1" i="1" dirty="0"/>
              <a:t>в </a:t>
            </a:r>
            <a:r>
              <a:rPr lang="ru-RU" sz="3600" b="1" i="1" u="sng" dirty="0"/>
              <a:t>2025 / 2026 учебном году.</a:t>
            </a:r>
            <a:r>
              <a:rPr lang="ru-RU" sz="3600" b="1" u="sng" dirty="0"/>
              <a:t> </a:t>
            </a:r>
            <a:r>
              <a:rPr lang="ru-RU" sz="3600" b="1" dirty="0"/>
              <a:t>Москва, ФИПИ, </a:t>
            </a:r>
            <a:r>
              <a:rPr lang="ru-RU" sz="3600" b="1" i="1" u="sng" dirty="0"/>
              <a:t>2025 г.</a:t>
            </a:r>
            <a:endParaRPr lang="ru-RU" sz="3600" b="1" dirty="0"/>
          </a:p>
          <a:p>
            <a:r>
              <a:rPr lang="ru-RU" sz="3600" b="1" dirty="0"/>
              <a:t>(Письмо Рособрнадзора № 04-363 от 24.10.2025 г.)</a:t>
            </a:r>
          </a:p>
          <a:p>
            <a:endParaRPr lang="ru-RU" sz="3600" b="1" dirty="0"/>
          </a:p>
          <a:p>
            <a:endParaRPr lang="ru-RU" sz="3600" b="1" dirty="0"/>
          </a:p>
          <a:p>
            <a:endParaRPr lang="ru-RU" sz="3600" b="1" dirty="0"/>
          </a:p>
          <a:p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6FF43-966C-4D25-88FF-103C63F1BF3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ЗАКРЫТОГО БАНКА ТЕМ ИТОГОВОГО СОЧИНЕНИЯ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21793-6F3F-4925-A394-CA07BE925960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ru-RU" sz="3600" b="1" dirty="0">
              <a:solidFill>
                <a:srgbClr val="7030A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</a:rPr>
              <a:t>РАЗДЕЛЫ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ru-RU" sz="3600" b="1" dirty="0">
                <a:solidFill>
                  <a:srgbClr val="FF0000"/>
                </a:solidFill>
              </a:rPr>
              <a:t>Духовно-нравственные ориентиры в жизни человека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ru-RU" sz="3600" b="1" dirty="0">
                <a:solidFill>
                  <a:srgbClr val="7030A0"/>
                </a:solidFill>
              </a:rPr>
              <a:t>Семья, общество, Отечество в жизни человека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ru-RU" sz="3600" b="1" dirty="0">
                <a:solidFill>
                  <a:srgbClr val="FF0000"/>
                </a:solidFill>
              </a:rPr>
              <a:t>Природа и культура в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4212002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8B539-3F53-4A1C-8E27-9DC4A10608E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Духовно-нравственные ориентиры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жизни человека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6641929A-D4F9-419B-A1ED-D4BDDA3B40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42415" y="2420888"/>
            <a:ext cx="6591985" cy="4176464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7030A0"/>
                </a:solidFill>
              </a:rPr>
              <a:t>Подразделы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sz="2400" b="1" i="1" dirty="0">
                <a:solidFill>
                  <a:srgbClr val="FF0000"/>
                </a:solidFill>
              </a:rPr>
              <a:t>1.1. Внутренний мир человека и его личностные качества.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sz="2400" b="1" i="1" dirty="0"/>
              <a:t>1.2. Отношение человека к другому человеку (окружению), нравственные идеалы и выбор между добром и злом.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sz="2400" b="1" i="1" dirty="0">
                <a:solidFill>
                  <a:srgbClr val="FF0000"/>
                </a:solidFill>
              </a:rPr>
              <a:t>1.3. Познание человеком самого себя.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sz="2400" b="1" i="1" dirty="0"/>
              <a:t>1.4. Свобода человека и его ограничения.</a:t>
            </a:r>
          </a:p>
        </p:txBody>
      </p:sp>
    </p:spTree>
    <p:extLst>
      <p:ext uri="{BB962C8B-B14F-4D97-AF65-F5344CB8AC3E}">
        <p14:creationId xmlns:p14="http://schemas.microsoft.com/office/powerpoint/2010/main" val="3840567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C59B9-2BC1-4901-BDB1-69FC12C3473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и культура в жизни человека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2908CDF3-F2D7-477B-BFB4-1096B57E7C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ru-RU" altLang="ru-RU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 Природа и человек.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sz="2400" b="1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 Наука и человек.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sz="2400" b="1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3.3. Искусство и человек.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sz="2400" b="1" i="1" dirty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3.4.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и языковая личность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9A134-7359-4CD5-AEC8-9E82B3C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Сочинение не соответствует теме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517F5-A62D-487B-AB2A-A012D4FF56DF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endParaRPr lang="ru-RU" b="1" dirty="0"/>
          </a:p>
          <a:p>
            <a:r>
              <a:rPr lang="ru-RU" b="1" dirty="0"/>
              <a:t>Что значит брать на себя ответственность за свою </a:t>
            </a:r>
            <a:r>
              <a:rPr lang="ru-RU" b="1" dirty="0">
                <a:solidFill>
                  <a:srgbClr val="FF0000"/>
                </a:solidFill>
              </a:rPr>
              <a:t>судьбу?</a:t>
            </a:r>
          </a:p>
          <a:p>
            <a:endParaRPr lang="ru-RU" b="1" dirty="0"/>
          </a:p>
          <a:p>
            <a:r>
              <a:rPr lang="ru-RU" b="1" i="1" dirty="0"/>
              <a:t>«Что значит брать на себя ответственность за свои </a:t>
            </a:r>
            <a:r>
              <a:rPr lang="ru-RU" b="1" i="1" dirty="0">
                <a:solidFill>
                  <a:srgbClr val="FF0000"/>
                </a:solidFill>
              </a:rPr>
              <a:t>поступки</a:t>
            </a:r>
            <a:r>
              <a:rPr lang="ru-RU" b="1" i="1" dirty="0"/>
              <a:t>? Конечно, каждый по-своему ответит на данный вопрос, но на мой взгляд это означает, что ты сам принимаешь решения за свои действия, берёшь ответственность за свои слова, понимаешь, что можно, а что нельзя».  </a:t>
            </a:r>
          </a:p>
        </p:txBody>
      </p:sp>
    </p:spTree>
    <p:extLst>
      <p:ext uri="{BB962C8B-B14F-4D97-AF65-F5344CB8AC3E}">
        <p14:creationId xmlns:p14="http://schemas.microsoft.com/office/powerpoint/2010/main" val="4288891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9A134-7359-4CD5-AEC8-9E82B3C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Сочинение не соответствует теме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517F5-A62D-487B-AB2A-A012D4FF56DF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ru-RU" b="1" dirty="0"/>
          </a:p>
          <a:p>
            <a:r>
              <a:rPr lang="ru-RU" b="1" dirty="0"/>
              <a:t>Что значит брать на себя ответственность за свою </a:t>
            </a:r>
            <a:r>
              <a:rPr lang="ru-RU" b="1" dirty="0">
                <a:solidFill>
                  <a:srgbClr val="FF0000"/>
                </a:solidFill>
              </a:rPr>
              <a:t>свободу?</a:t>
            </a:r>
          </a:p>
          <a:p>
            <a:endParaRPr lang="ru-RU" b="1" dirty="0"/>
          </a:p>
          <a:p>
            <a:r>
              <a:rPr lang="ru-RU" b="1" i="1" dirty="0"/>
              <a:t>«У </a:t>
            </a:r>
            <a:r>
              <a:rPr lang="ru-RU" b="1" i="1" dirty="0">
                <a:solidFill>
                  <a:srgbClr val="FF0000"/>
                </a:solidFill>
              </a:rPr>
              <a:t>свободы</a:t>
            </a:r>
            <a:r>
              <a:rPr lang="ru-RU" b="1" i="1" dirty="0"/>
              <a:t> могут быть немного разные значения, во первых свобода – это, когда человек не от кого не </a:t>
            </a:r>
            <a:r>
              <a:rPr lang="ru-RU" b="1" i="1" dirty="0" err="1"/>
              <a:t>зависет</a:t>
            </a:r>
            <a:r>
              <a:rPr lang="ru-RU" b="1" i="1" dirty="0"/>
              <a:t>, делает что хочет и ему никто ничего не может сделать. Во-вторых – душевная свобода, когда человек чувствует себя хорошо, выполнил то к чему стремился и может с облегчением выдохнуть.».  </a:t>
            </a:r>
          </a:p>
        </p:txBody>
      </p:sp>
    </p:spTree>
    <p:extLst>
      <p:ext uri="{BB962C8B-B14F-4D97-AF65-F5344CB8AC3E}">
        <p14:creationId xmlns:p14="http://schemas.microsoft.com/office/powerpoint/2010/main" val="28399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84860-E9D5-45DE-ABC5-4D3DE5B0A30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ключевыми словами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409A6-22F8-4D7B-A752-11EE8A33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204864"/>
            <a:ext cx="6591985" cy="3706358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 Упражнения на формирование умения выявлять ключевые слова в теме итогового сочинения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Почему герои Лермонтова </a:t>
            </a:r>
            <a:r>
              <a:rPr lang="ru-RU" b="1" dirty="0">
                <a:solidFill>
                  <a:srgbClr val="0000CC"/>
                </a:solidFill>
              </a:rPr>
              <a:t>редко</a:t>
            </a:r>
            <a:r>
              <a:rPr lang="ru-RU" b="1" dirty="0">
                <a:solidFill>
                  <a:schemeClr val="tx1"/>
                </a:solidFill>
              </a:rPr>
              <a:t> обретают </a:t>
            </a:r>
            <a:r>
              <a:rPr lang="ru-RU" b="1" i="1" dirty="0">
                <a:solidFill>
                  <a:srgbClr val="FF0000"/>
                </a:solidFill>
              </a:rPr>
              <a:t>счастье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i="1" dirty="0">
                <a:solidFill>
                  <a:srgbClr val="FF0000"/>
                </a:solidFill>
              </a:rPr>
              <a:t>дружбе и любви</a:t>
            </a:r>
            <a:r>
              <a:rPr lang="ru-RU" b="1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«Кто говорит, что на войне </a:t>
            </a:r>
            <a:r>
              <a:rPr lang="ru-RU" b="1" dirty="0">
                <a:solidFill>
                  <a:srgbClr val="0000CC"/>
                </a:solidFill>
              </a:rPr>
              <a:t>не страшно</a:t>
            </a:r>
            <a:r>
              <a:rPr lang="ru-RU" b="1" dirty="0">
                <a:solidFill>
                  <a:schemeClr val="tx1"/>
                </a:solidFill>
              </a:rPr>
              <a:t>, тот ничего </a:t>
            </a:r>
            <a:r>
              <a:rPr lang="ru-RU" b="1" dirty="0">
                <a:solidFill>
                  <a:srgbClr val="0000CC"/>
                </a:solidFill>
              </a:rPr>
              <a:t>не знает </a:t>
            </a:r>
            <a:r>
              <a:rPr lang="ru-RU" b="1" dirty="0">
                <a:solidFill>
                  <a:schemeClr val="tx1"/>
                </a:solidFill>
              </a:rPr>
              <a:t>о войне» (Ю.В. Друнина).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Может ли </a:t>
            </a:r>
            <a:r>
              <a:rPr lang="ru-RU" b="1" i="1" dirty="0">
                <a:solidFill>
                  <a:srgbClr val="FF0000"/>
                </a:solidFill>
              </a:rPr>
              <a:t>природа</a:t>
            </a:r>
            <a:r>
              <a:rPr lang="ru-RU" b="1" dirty="0">
                <a:solidFill>
                  <a:schemeClr val="tx1"/>
                </a:solidFill>
              </a:rPr>
              <a:t> помочь человеку </a:t>
            </a:r>
            <a:r>
              <a:rPr lang="ru-RU" b="1" dirty="0">
                <a:solidFill>
                  <a:srgbClr val="0000CC"/>
                </a:solidFill>
              </a:rPr>
              <a:t>понять себя</a:t>
            </a:r>
            <a:r>
              <a:rPr lang="ru-RU" b="1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Чем может быть </a:t>
            </a:r>
            <a:r>
              <a:rPr lang="ru-RU" b="1" dirty="0">
                <a:solidFill>
                  <a:srgbClr val="0000CC"/>
                </a:solidFill>
              </a:rPr>
              <a:t>ценен</a:t>
            </a:r>
            <a:r>
              <a:rPr lang="ru-RU" b="1" dirty="0">
                <a:solidFill>
                  <a:schemeClr val="tx1"/>
                </a:solidFill>
              </a:rPr>
              <a:t> для детей </a:t>
            </a:r>
            <a:r>
              <a:rPr lang="ru-RU" b="1" dirty="0">
                <a:solidFill>
                  <a:srgbClr val="0000CC"/>
                </a:solidFill>
              </a:rPr>
              <a:t>опыт</a:t>
            </a:r>
            <a:r>
              <a:rPr lang="ru-RU" b="1" dirty="0">
                <a:solidFill>
                  <a:schemeClr val="tx1"/>
                </a:solidFill>
              </a:rPr>
              <a:t> отцов?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Чем </a:t>
            </a:r>
            <a:r>
              <a:rPr lang="ru-RU" b="1" dirty="0">
                <a:solidFill>
                  <a:srgbClr val="0000CC"/>
                </a:solidFill>
              </a:rPr>
              <a:t>опасна</a:t>
            </a:r>
            <a:r>
              <a:rPr lang="ru-RU" b="1" dirty="0">
                <a:solidFill>
                  <a:schemeClr val="tx1"/>
                </a:solidFill>
              </a:rPr>
              <a:t> свобода без ограничений?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Какие </a:t>
            </a:r>
            <a:r>
              <a:rPr lang="ru-RU" b="1" dirty="0">
                <a:solidFill>
                  <a:srgbClr val="0000CC"/>
                </a:solidFill>
              </a:rPr>
              <a:t>вопросы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0000CC"/>
                </a:solidFill>
              </a:rPr>
              <a:t>волнуют</a:t>
            </a:r>
            <a:r>
              <a:rPr lang="ru-RU" b="1" dirty="0">
                <a:solidFill>
                  <a:schemeClr val="tx1"/>
                </a:solidFill>
              </a:rPr>
              <a:t> человека в любую погоду?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36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61758-6846-4F80-BC0F-4F19FC70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128089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A5301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 и </a:t>
            </a:r>
            <a:br>
              <a:rPr lang="ru-RU" b="1" dirty="0">
                <a:solidFill>
                  <a:srgbClr val="A5301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A5301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терминами</a:t>
            </a:r>
            <a:r>
              <a:rPr lang="ru-RU" sz="2200" b="1" dirty="0">
                <a:solidFill>
                  <a:srgbClr val="A5301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12AAA-B0C2-4DD7-B531-60BE5F7CB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3" y="2348880"/>
            <a:ext cx="6914728" cy="3816424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Из комментариев к разделам закрытого банка тем ИСИ</a:t>
            </a:r>
          </a:p>
          <a:p>
            <a:r>
              <a:rPr lang="ru-RU" dirty="0"/>
              <a:t>Духовно-нравственные ориентиры: внутренний мир человека; личностные качества; нравственные идеалы; познание; свобода.</a:t>
            </a:r>
          </a:p>
          <a:p>
            <a:r>
              <a:rPr lang="ru-RU" dirty="0"/>
              <a:t>Семья, общество, Отечество: семья, род; семейные ценности, традиции; Родина, родина; государство, гражданин, гражданская позиция.</a:t>
            </a:r>
          </a:p>
          <a:p>
            <a:r>
              <a:rPr lang="ru-RU" dirty="0"/>
              <a:t>Природа и культура: философские, социальные, этические, эстетические, экологические проблемы; феномен таланта; художественное творчество; научный поиск; историческая память; традиционные ценности.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4066114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61E00-80F2-48E1-AA38-9D14458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932682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1. Духовно-нравственные ориентиры в жизни человека</a:t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275" name="Содержимое 2">
            <a:extLst>
              <a:ext uri="{FF2B5EF4-FFF2-40B4-BE49-F238E27FC236}">
                <a16:creationId xmlns:a16="http://schemas.microsoft.com/office/drawing/2014/main" id="{F87D9DC9-D6C3-4BE3-B153-DA4BF18E5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3" y="1916832"/>
            <a:ext cx="6914728" cy="4536504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defRPr/>
            </a:pPr>
            <a:r>
              <a:rPr lang="ru-RU" sz="2400" b="1" dirty="0"/>
              <a:t>Равнодушие, смысл жизни, благородная цель, смирение, добродетель, отзывчивость, человек чести, бескорыстие, милосердие, духовная зрелость человека, гармоничные отношения, личность, духовные искания, общественное мнение, нравственный закон.</a:t>
            </a:r>
          </a:p>
        </p:txBody>
      </p:sp>
    </p:spTree>
    <p:extLst>
      <p:ext uri="{BB962C8B-B14F-4D97-AF65-F5344CB8AC3E}">
        <p14:creationId xmlns:p14="http://schemas.microsoft.com/office/powerpoint/2010/main" val="2527554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61E00-80F2-48E1-AA38-9D14458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932682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2. Семья, общество, Отечество в жизни человека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275" name="Содержимое 2">
            <a:extLst>
              <a:ext uri="{FF2B5EF4-FFF2-40B4-BE49-F238E27FC236}">
                <a16:creationId xmlns:a16="http://schemas.microsoft.com/office/drawing/2014/main" id="{F87D9DC9-D6C3-4BE3-B153-DA4BF18E5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3" y="1916832"/>
            <a:ext cx="6914728" cy="4536504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defRPr/>
            </a:pPr>
            <a:r>
              <a:rPr lang="ru-RU" sz="2400" b="1" dirty="0"/>
              <a:t>Гражданский долг,</a:t>
            </a:r>
          </a:p>
          <a:p>
            <a:pPr>
              <a:lnSpc>
                <a:spcPct val="170000"/>
              </a:lnSpc>
              <a:defRPr/>
            </a:pPr>
            <a:r>
              <a:rPr lang="ru-RU" sz="2400" b="1" dirty="0"/>
              <a:t> самопожертвование, </a:t>
            </a:r>
          </a:p>
          <a:p>
            <a:pPr>
              <a:lnSpc>
                <a:spcPct val="170000"/>
              </a:lnSpc>
              <a:defRPr/>
            </a:pPr>
            <a:r>
              <a:rPr lang="ru-RU" sz="2400" b="1" dirty="0"/>
              <a:t>патриотизм, </a:t>
            </a:r>
          </a:p>
          <a:p>
            <a:pPr>
              <a:lnSpc>
                <a:spcPct val="170000"/>
              </a:lnSpc>
              <a:defRPr/>
            </a:pPr>
            <a:r>
              <a:rPr lang="ru-RU" sz="2400" b="1" dirty="0"/>
              <a:t>исторический опыт, </a:t>
            </a:r>
          </a:p>
          <a:p>
            <a:pPr>
              <a:lnSpc>
                <a:spcPct val="170000"/>
              </a:lnSpc>
              <a:defRPr/>
            </a:pPr>
            <a:r>
              <a:rPr lang="ru-RU" sz="2400" b="1" dirty="0"/>
              <a:t>активная жизненная позиция,</a:t>
            </a:r>
          </a:p>
          <a:p>
            <a:pPr>
              <a:lnSpc>
                <a:spcPct val="170000"/>
              </a:lnSpc>
              <a:defRPr/>
            </a:pPr>
            <a:r>
              <a:rPr lang="ru-RU" sz="2400" b="1" dirty="0"/>
              <a:t> историческая память,</a:t>
            </a:r>
          </a:p>
          <a:p>
            <a:pPr>
              <a:lnSpc>
                <a:spcPct val="170000"/>
              </a:lnSpc>
              <a:defRPr/>
            </a:pPr>
            <a:r>
              <a:rPr lang="ru-RU" sz="2400" b="1"/>
              <a:t>эпоха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095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61E00-80F2-48E1-AA38-9D14458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932682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3. Природа и культура </a:t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жизни человека</a:t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275" name="Содержимое 2">
            <a:extLst>
              <a:ext uri="{FF2B5EF4-FFF2-40B4-BE49-F238E27FC236}">
                <a16:creationId xmlns:a16="http://schemas.microsoft.com/office/drawing/2014/main" id="{F87D9DC9-D6C3-4BE3-B153-DA4BF18E5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3" y="1916832"/>
            <a:ext cx="6914728" cy="4536504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70000"/>
              </a:lnSpc>
              <a:defRPr/>
            </a:pPr>
            <a:r>
              <a:rPr lang="ru-RU" sz="2600" b="1" dirty="0"/>
              <a:t>Созвучие и диссонанс, гармония, цивилизация, научный прогресс, гуманизм в науке, творческая смелость, вечная тема в искусстве, опыт жизни, фантазия, шедевр искусства, памятник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36768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40000-257D-4613-BBC7-54E5E10F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004690"/>
          </a:xfrm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изложение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DC39D4-3412-4B00-8E41-47F3DCD3799A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000" b="1" dirty="0"/>
              <a:t>С 2022/23 учебного года итоговое изложение проводится с использованием текстов из открытого банка текстов для итогового изложения (далее – банк изложений). Банк изложений создан в целях проведения итогового изложения и создания благоприятных условий для подготовки к нему.</a:t>
            </a:r>
          </a:p>
          <a:p>
            <a:r>
              <a:rPr lang="ru-RU" sz="2000" b="1" dirty="0"/>
              <a:t>Процедура направления текстов для изложений в ОИВ не изменилась.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487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130753" cy="932682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 выпускников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1" y="1844824"/>
            <a:ext cx="7274769" cy="4608512"/>
          </a:xfrm>
          <a:ln w="28575">
            <a:solidFill>
              <a:schemeClr val="bg2">
                <a:lumMod val="50000"/>
              </a:schemeClr>
            </a:solidFill>
          </a:ln>
          <a:effectLst/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     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сочинение выявляет сформированность у выпускника следующих умений: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 выстраивать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рассуждение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поставленной задачей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(не менее 250 слов),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сочинение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экспромтом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(темы заранее не известны), 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доказывать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собственную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позицию, формулировать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собственные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аргументы;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подкреплять аргументы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примерами из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опубликованного (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имеющего выходные сведения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литературного материала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целях анализа темы/проблемы, характеристики явлений действительности, выражения и доказательства собственной точки зрения);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выстраивать рассуждение на предложенную тему,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выдерживать соотношение между тезисом и доказательствами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выражать мысли, используя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разнообразную лексику и различные грамматические конструкции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речевое высказывание;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создавать сочинение 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отведенное время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 более 4 часов).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сочинения-рассуждения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45201" y="2132856"/>
            <a:ext cx="6591985" cy="3783484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Вступление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Тезис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Основная часть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Аргументы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Примеры из литературы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Микровывод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Заключение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39952" y="2420888"/>
            <a:ext cx="199452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cxnSpLocks/>
          </p:cNvCxnSpPr>
          <p:nvPr/>
        </p:nvCxnSpPr>
        <p:spPr>
          <a:xfrm>
            <a:off x="3995936" y="4509120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 flipH="1">
            <a:off x="3419872" y="4869160"/>
            <a:ext cx="36004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267744" y="3578134"/>
            <a:ext cx="3528392" cy="1975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995936" y="3190400"/>
            <a:ext cx="432048" cy="31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84168" y="5229200"/>
            <a:ext cx="199452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0140825">
            <a:off x="5868144" y="472514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7EE104-66DA-4099-B823-000FDE89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12" y="2899302"/>
            <a:ext cx="491454" cy="15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85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7BA69-96A4-4C92-8C4E-490B4A57FCA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CC990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Методических рекомендаций </a:t>
            </a:r>
            <a:b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года (ФИПИ)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2B7770-B7E4-4AC0-BF18-9B46538AA3A8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endParaRPr lang="ru-RU" sz="2000" b="1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b="1" dirty="0"/>
              <a:t>«5.2.7. При проверке итогового сочинения по Критерию № 3 «Композиция и логика рассуждения» следует оценивать логичность рассуждения на предложенную тему, соотношение между тезисом и доказательствами. </a:t>
            </a:r>
            <a:r>
              <a:rPr lang="ru-RU" sz="2000" b="1" dirty="0">
                <a:solidFill>
                  <a:srgbClr val="FF0000"/>
                </a:solidFill>
              </a:rPr>
              <a:t>Не является обязательным требованием наличие в сочинении вступления или заключения. </a:t>
            </a:r>
            <a:r>
              <a:rPr lang="ru-RU" sz="2000" b="1" dirty="0"/>
              <a:t>Отсутствие этих частей в сочинении не должно влиять на его оценивание по критерию №3».</a:t>
            </a:r>
          </a:p>
        </p:txBody>
      </p:sp>
    </p:spTree>
    <p:extLst>
      <p:ext uri="{BB962C8B-B14F-4D97-AF65-F5344CB8AC3E}">
        <p14:creationId xmlns:p14="http://schemas.microsoft.com/office/powerpoint/2010/main" val="2011917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написания итогового сочинения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endParaRPr lang="ru-RU" b="1" dirty="0"/>
          </a:p>
          <a:p>
            <a:r>
              <a:rPr lang="ru-RU" b="1" dirty="0"/>
              <a:t>Выберите тему сочинения. Определите проблему или вопрос, которые содержатся в теме сочинения.</a:t>
            </a:r>
          </a:p>
          <a:p>
            <a:r>
              <a:rPr lang="ru-RU" b="1" dirty="0"/>
              <a:t>Сформулируйте тезисы, которые раскрывают эту проблему, опираясь на ключевые слова темы. Они являются ответами на поставленный вопрос. </a:t>
            </a:r>
          </a:p>
          <a:p>
            <a:r>
              <a:rPr lang="ru-RU" b="1" dirty="0"/>
              <a:t>Сформулируйте аргументы для доказательства Ваших тезисов. Подберите литературные произведения, которыми можно проиллюстрировать Ваши аргументы.</a:t>
            </a:r>
          </a:p>
          <a:p>
            <a:r>
              <a:rPr lang="ru-RU" b="1" dirty="0"/>
              <a:t>Продумайте композицию сочинения, включающую вступление, основную часть, заключение. Составьте план.</a:t>
            </a:r>
          </a:p>
          <a:p>
            <a:r>
              <a:rPr lang="ru-RU" b="1" dirty="0"/>
              <a:t>Напишите черновой вариант сочинения. Проверьте его. Внесите необходимые правки в построение текста и его речевое оформление.</a:t>
            </a:r>
          </a:p>
          <a:p>
            <a:r>
              <a:rPr lang="ru-RU" b="1" dirty="0"/>
              <a:t>Напишите чистовой вариант работы. Перечитайте написанное, исправьте ошибки.</a:t>
            </a:r>
          </a:p>
        </p:txBody>
      </p:sp>
    </p:spTree>
    <p:extLst>
      <p:ext uri="{BB962C8B-B14F-4D97-AF65-F5344CB8AC3E}">
        <p14:creationId xmlns:p14="http://schemas.microsoft.com/office/powerpoint/2010/main" val="410704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Проверка сочинения на черновике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1905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ru-RU" dirty="0"/>
              <a:t>Свериться с планом сочинения: устранить отклонения от темы, расширить абзацы, в которых мысль выражена недостаточно полно.</a:t>
            </a:r>
          </a:p>
          <a:p>
            <a:r>
              <a:rPr lang="ru-RU" dirty="0"/>
              <a:t>Проверить, проходит ли главная мысль через всё сочинение.</a:t>
            </a:r>
          </a:p>
          <a:p>
            <a:r>
              <a:rPr lang="ru-RU" dirty="0"/>
              <a:t>Проверить, правильно ли выделены абзацы.</a:t>
            </a:r>
          </a:p>
          <a:p>
            <a:r>
              <a:rPr lang="ru-RU" dirty="0"/>
              <a:t>Сделать стилистическую и речевую правку.</a:t>
            </a:r>
          </a:p>
          <a:p>
            <a:r>
              <a:rPr lang="ru-RU" dirty="0"/>
              <a:t>Уточнить цитаты, если они есть в сочинении.</a:t>
            </a:r>
          </a:p>
          <a:p>
            <a:r>
              <a:rPr lang="ru-RU" dirty="0"/>
              <a:t>Проверить текст на наличие речевых, грамматических, орфографических и пунктуационных ошибок.</a:t>
            </a:r>
          </a:p>
        </p:txBody>
      </p:sp>
    </p:spTree>
    <p:extLst>
      <p:ext uri="{BB962C8B-B14F-4D97-AF65-F5344CB8AC3E}">
        <p14:creationId xmlns:p14="http://schemas.microsoft.com/office/powerpoint/2010/main" val="3236314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F4924EC7-9216-4BFD-ADDF-214CC0738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90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6000" b="1" dirty="0">
                <a:solidFill>
                  <a:schemeClr val="bg2">
                    <a:lumMod val="25000"/>
                  </a:schemeClr>
                </a:solidFill>
              </a:rPr>
              <a:t>К1 «</a:t>
            </a:r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НЕЗАЧЁТ</a:t>
            </a:r>
            <a:r>
              <a:rPr lang="ru-RU" sz="6000" b="1" dirty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ACCF9F5-CE2A-4083-A26B-6C4127F15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b="1" dirty="0">
                <a:solidFill>
                  <a:schemeClr val="tx1"/>
                </a:solidFill>
              </a:rPr>
              <a:t>     </a:t>
            </a:r>
            <a:r>
              <a:rPr lang="ru-RU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«Незачёт» ставится только в случае, если:</a:t>
            </a:r>
          </a:p>
          <a:p>
            <a:pPr eaLnBrk="1" hangingPunct="1">
              <a:defRPr/>
            </a:pPr>
            <a:r>
              <a:rPr lang="ru-RU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сочинение не соответствует теме;</a:t>
            </a:r>
          </a:p>
          <a:p>
            <a:pPr eaLnBrk="1" hangingPunct="1">
              <a:defRPr/>
            </a:pPr>
            <a:r>
              <a:rPr lang="ru-RU" sz="33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ответа на вопрос, поставленный в теме; </a:t>
            </a:r>
          </a:p>
          <a:p>
            <a:pPr eaLnBrk="1" hangingPunct="1">
              <a:defRPr/>
            </a:pPr>
            <a:r>
              <a:rPr lang="ru-RU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сочинении не прослеживается конкретной цели высказывания.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по критерию 1 «Соответствие теме»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80808"/>
                </a:solidFill>
              </a:rPr>
              <a:t>Непонимание выпускниками формулировки темы и недостаточное внимание к ракурсу постановки проблемы в заданном вопросе.</a:t>
            </a:r>
          </a:p>
          <a:p>
            <a:endParaRPr lang="ru-RU" b="1" dirty="0">
              <a:solidFill>
                <a:srgbClr val="080808"/>
              </a:solidFill>
            </a:endParaRPr>
          </a:p>
          <a:p>
            <a:r>
              <a:rPr lang="ru-RU" b="1" dirty="0">
                <a:solidFill>
                  <a:srgbClr val="080808"/>
                </a:solidFill>
              </a:rPr>
              <a:t>Неумение выявить ключевые слова, способствующие выполнению рассуждения в рамках темы итогового сочинения.</a:t>
            </a:r>
          </a:p>
          <a:p>
            <a:endParaRPr lang="ru-RU" b="1" dirty="0">
              <a:solidFill>
                <a:srgbClr val="080808"/>
              </a:solidFill>
            </a:endParaRPr>
          </a:p>
          <a:p>
            <a:r>
              <a:rPr lang="ru-RU" b="1" dirty="0">
                <a:solidFill>
                  <a:srgbClr val="080808"/>
                </a:solidFill>
              </a:rPr>
              <a:t>Неточное понимание терминов или нравственно- психологических понятий в формулировке выбранной темы.</a:t>
            </a:r>
          </a:p>
        </p:txBody>
      </p:sp>
    </p:spTree>
    <p:extLst>
      <p:ext uri="{BB962C8B-B14F-4D97-AF65-F5344CB8AC3E}">
        <p14:creationId xmlns:p14="http://schemas.microsoft.com/office/powerpoint/2010/main" val="3005611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E54F0-5BE8-47DF-89F9-A495454A1E8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Сочинение не соответствует теме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43D4A9-D582-48E2-813E-8C40B39A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2060848"/>
            <a:ext cx="6591985" cy="3777622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</a:rPr>
              <a:t>«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78BDB6-8A9A-4CA1-A790-3238EB6D0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04864"/>
            <a:ext cx="698673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32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5659B-0097-4D46-8CF7-F23899317D9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Нет ответа на вопрос, поставленный в теме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B3B743C-F826-4390-9B83-F82909CAC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959696"/>
          </a:xfrm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dirty="0"/>
              <a:t>Тема: «В каких поступках человека проявляется доброта?»</a:t>
            </a:r>
          </a:p>
          <a:p>
            <a:r>
              <a:rPr lang="ru-RU" sz="2400" b="1" i="1" dirty="0"/>
              <a:t>«Я считаю, что доброта – это хорошее отношение ко всем людям, жертвы, на которые ты можешь пойти, ради другого человека, взаимопонимание, поддержка, помощь. Чтобы иметь статус доброго человека, нужно приложить множество усилий над собой».</a:t>
            </a:r>
          </a:p>
        </p:txBody>
      </p:sp>
    </p:spTree>
    <p:extLst>
      <p:ext uri="{BB962C8B-B14F-4D97-AF65-F5344CB8AC3E}">
        <p14:creationId xmlns:p14="http://schemas.microsoft.com/office/powerpoint/2010/main" val="4209003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EFF47-656F-44BF-B27C-E64DC649058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В сочинении не прослеживается конкретной цели высказывания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0BE096-C568-437C-BB4F-93F5E472E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2348880"/>
            <a:ext cx="6842720" cy="3744416"/>
          </a:xfrm>
        </p:spPr>
      </p:pic>
    </p:spTree>
    <p:extLst>
      <p:ext uri="{BB962C8B-B14F-4D97-AF65-F5344CB8AC3E}">
        <p14:creationId xmlns:p14="http://schemas.microsoft.com/office/powerpoint/2010/main" val="400384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16650-B205-4550-BB38-36F0645E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32682"/>
          </a:xfrm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изложение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FB769-4636-4267-B93E-B1476377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391744"/>
          </a:xfrm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200" b="1" dirty="0"/>
              <a:t>Итоговые изложения комплектуются из ежегодно пополняемого открытого банка текстов для итогового изложения, размещенного на сайте ФГБНУ «ФИПИ».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Раздел 1. Нравственные ценности</a:t>
            </a:r>
          </a:p>
          <a:p>
            <a:r>
              <a:rPr lang="ru-RU" sz="1200" b="1" dirty="0"/>
              <a:t>Включены тексты о добре, счастье, любви, правде, дружбе, милосердии, творчестве; в них поднимаются вопросы, связанные с духовными ценностями, нравственным выбором человека, межличностными отношениями.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Раздел 2. Мир природы</a:t>
            </a:r>
          </a:p>
          <a:p>
            <a:r>
              <a:rPr lang="ru-RU" sz="1200" b="1" dirty="0"/>
              <a:t>Включены тексты о красоте окружающего мира, повадках животных, их дружбе с человеком; тексты побуждают задуматься об экологических проблемах, жизненных уроках, которые природа преподает человеку.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Раздел 3. События истории</a:t>
            </a:r>
          </a:p>
          <a:p>
            <a:r>
              <a:rPr lang="ru-RU" sz="1200" b="1" dirty="0"/>
              <a:t>Включены страницы биографий выдающихся деятелей культуры, науки и техники, а также тексты, позволяющие вспомнить важные события отечественной истории мирного и военного времени, подвиги на фронте и в тылу. </a:t>
            </a:r>
          </a:p>
          <a:p>
            <a:pPr>
              <a:spcBef>
                <a:spcPts val="0"/>
              </a:spcBef>
            </a:pPr>
            <a:r>
              <a:rPr lang="ru-RU" sz="1200" b="1" dirty="0"/>
              <a:t>Объём текста - 300-380 слов.</a:t>
            </a:r>
          </a:p>
        </p:txBody>
      </p:sp>
    </p:spTree>
    <p:extLst>
      <p:ext uri="{BB962C8B-B14F-4D97-AF65-F5344CB8AC3E}">
        <p14:creationId xmlns:p14="http://schemas.microsoft.com/office/powerpoint/2010/main" val="2580817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5982C-5D71-47C2-A8F3-0DCD3F9E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Комментированный анализ текста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EB84CE-2F57-47A6-B2A2-692E55FEE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349500"/>
            <a:ext cx="6408711" cy="3776663"/>
          </a:xfrm>
        </p:spPr>
      </p:pic>
    </p:spTree>
    <p:extLst>
      <p:ext uri="{BB962C8B-B14F-4D97-AF65-F5344CB8AC3E}">
        <p14:creationId xmlns:p14="http://schemas.microsoft.com/office/powerpoint/2010/main" val="4064230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E0B47-AC37-4251-A8BB-BB926CC0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97E1CD-F7CE-46F8-8F7A-C3627A078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201" y="2420888"/>
            <a:ext cx="6033223" cy="4067026"/>
          </a:xfrm>
        </p:spPr>
      </p:pic>
    </p:spTree>
    <p:extLst>
      <p:ext uri="{BB962C8B-B14F-4D97-AF65-F5344CB8AC3E}">
        <p14:creationId xmlns:p14="http://schemas.microsoft.com/office/powerpoint/2010/main" val="13497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625DD-AF7F-4C22-88B3-0880E396452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Методических рекомендаций 2026 года (ФИПИ)</a:t>
            </a:r>
            <a:endParaRPr lang="ru-RU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8ADC71-6B6B-4334-A577-6F267D124E6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000" dirty="0"/>
              <a:t>5.2.5. При проверке итогового сочинения по Критерию № 1 «Соответствие теме» нужно учитывать, что участник итогового сочинения </a:t>
            </a:r>
            <a:r>
              <a:rPr lang="ru-RU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вправе выбрать оригинальный путь её раскрытия. Не следует ожидать от участника раскрытия темы с учётом комментария к тому или иному разделу банка тем </a:t>
            </a:r>
            <a:r>
              <a:rPr lang="ru-RU" sz="2000" dirty="0"/>
              <a:t>(этот акцент уже сделан в разделе 1 настоящих Методических рекомендаций).</a:t>
            </a:r>
          </a:p>
        </p:txBody>
      </p:sp>
    </p:spTree>
    <p:extLst>
      <p:ext uri="{BB962C8B-B14F-4D97-AF65-F5344CB8AC3E}">
        <p14:creationId xmlns:p14="http://schemas.microsoft.com/office/powerpoint/2010/main" val="336273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07CA1-E676-4F84-90E7-60F981B2126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Из Методических рекомендаций 2026 года (ФИПИ)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0AB20-30EF-4A58-AC41-226D43EAC3AB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b="1" dirty="0"/>
              <a:t>«…рассуждая на тему из раздела 2 «В чем может проявляться любовь к Отечеству?», участник может выйти на проблематику раздела 3 и рассуждать о патриотизме человека науки (или культуры). Тема «Что Вы вкладываете в понятие «счастье»?» условно закреплена за разделом 1 банка тем, но она предельно широка и может вывести участника </a:t>
            </a:r>
            <a:r>
              <a:rPr lang="ru-RU" b="1"/>
              <a:t>на размышление </a:t>
            </a:r>
            <a:r>
              <a:rPr lang="ru-RU" b="1" dirty="0"/>
              <a:t>о семейном счастье, о счастье </a:t>
            </a:r>
            <a:r>
              <a:rPr lang="ru-RU" b="1"/>
              <a:t>гражданина и </a:t>
            </a:r>
            <a:r>
              <a:rPr lang="ru-RU" b="1" dirty="0"/>
              <a:t>патриота, о счастье, которое даруют научные открытия, служение искусству и приобщение к ценностям культуры. Участник вправе рассуждать о разных источниках счастья или сузить тему до одного из возможных ракурсов рассмотрения проблемы счастья». </a:t>
            </a:r>
          </a:p>
        </p:txBody>
      </p:sp>
    </p:spTree>
    <p:extLst>
      <p:ext uri="{BB962C8B-B14F-4D97-AF65-F5344CB8AC3E}">
        <p14:creationId xmlns:p14="http://schemas.microsoft.com/office/powerpoint/2010/main" val="3326667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BE2848C3-C8C1-4828-BD2E-178622B41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285750"/>
            <a:ext cx="7210698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6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2 «НЕЗАЧЁТ»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7F13DF4-BD40-4BE2-AA64-1C3EF5606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640" y="1844675"/>
            <a:ext cx="7210698" cy="443071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«Незачёт» ставится при условии, если:</a:t>
            </a:r>
          </a:p>
          <a:p>
            <a:pPr eaLnBrk="1" hangingPunct="1">
              <a:defRPr/>
            </a:pPr>
            <a:r>
              <a:rPr lang="ru-RU" sz="2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сочинение не содержит аргументации;</a:t>
            </a:r>
          </a:p>
          <a:p>
            <a:pPr eaLnBrk="1" hangingPunct="1">
              <a:defRPr/>
            </a:pP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сочинение написано </a:t>
            </a:r>
            <a:r>
              <a:rPr lang="ru-RU" sz="2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опоры </a:t>
            </a: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литературный материал;</a:t>
            </a:r>
          </a:p>
          <a:p>
            <a:pPr eaLnBrk="1" hangingPunct="1">
              <a:defRPr/>
            </a:pP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сочинении существенно искажено содержание </a:t>
            </a:r>
            <a:r>
              <a:rPr lang="ru-RU" sz="2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выбранного текста</a:t>
            </a: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eaLnBrk="1" hangingPunct="1">
              <a:defRPr/>
            </a:pP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литературный материал лишь упоминается в работе </a:t>
            </a:r>
            <a:r>
              <a:rPr lang="ru-RU" sz="2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(аргументы примерами не подкрепляются).</a:t>
            </a:r>
            <a:endParaRPr lang="ru-RU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по критерию 2 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«Аргументация. Привлечение литературного материала»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endParaRPr lang="ru-RU" b="1" dirty="0">
              <a:solidFill>
                <a:srgbClr val="080808"/>
              </a:solidFill>
            </a:endParaRPr>
          </a:p>
          <a:p>
            <a:r>
              <a:rPr lang="ru-RU" b="1" dirty="0">
                <a:solidFill>
                  <a:srgbClr val="080808"/>
                </a:solidFill>
              </a:rPr>
              <a:t>Неумение сформулировать главную мысль высказывания и последовательно доказать её в основной части сочинения, подобрав к сформулированным тезисам верную и непротиворечивую аргументацию.</a:t>
            </a:r>
          </a:p>
          <a:p>
            <a:r>
              <a:rPr lang="ru-RU" b="1" dirty="0">
                <a:solidFill>
                  <a:srgbClr val="080808"/>
                </a:solidFill>
              </a:rPr>
              <a:t>Неудачный подбор литературного материала для аргументации своих мыслей, его неумелое включение в текст сочинения.</a:t>
            </a:r>
          </a:p>
          <a:p>
            <a:r>
              <a:rPr lang="ru-RU" b="1" dirty="0">
                <a:solidFill>
                  <a:srgbClr val="080808"/>
                </a:solidFill>
              </a:rPr>
              <a:t>Искажение литературных текстов и фактические ошибки.</a:t>
            </a:r>
          </a:p>
        </p:txBody>
      </p:sp>
    </p:spTree>
    <p:extLst>
      <p:ext uri="{BB962C8B-B14F-4D97-AF65-F5344CB8AC3E}">
        <p14:creationId xmlns:p14="http://schemas.microsoft.com/office/powerpoint/2010/main" val="2564279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21B05-986C-4052-BDA3-97134AE6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Мнение председателя муниципальной комиссии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FB7480-DB31-4111-97CA-C8FE801D8058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200" b="1" dirty="0"/>
              <a:t>«В целом могу сказать, что большинство незачётных работ было связано с неумением правильно понять тему, на втором месте - отсутствие тезиса, как следствие - ни к чему не привязанные аргументы. Третье место - произведения, выбранные необоснованно. В этом году чаще всего в незачётных работах приводили в пример рассказ А.И. Куприна "Куст сирени" как историю о доброте».</a:t>
            </a:r>
          </a:p>
        </p:txBody>
      </p:sp>
    </p:spTree>
    <p:extLst>
      <p:ext uri="{BB962C8B-B14F-4D97-AF65-F5344CB8AC3E}">
        <p14:creationId xmlns:p14="http://schemas.microsoft.com/office/powerpoint/2010/main" val="762617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 algn="ctr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события Великой Отечественной войны нельзя забывать? (2025 год)</a:t>
            </a:r>
            <a:b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Batang" pitchFamily="18" charset="-127"/>
                <a:cs typeface="Narkisim" pitchFamily="34" charset="-79"/>
              </a:rPr>
            </a:b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endParaRPr lang="ru-RU" dirty="0"/>
          </a:p>
          <a:p>
            <a:r>
              <a:rPr lang="ru-RU" dirty="0"/>
              <a:t>В качестве первого аргумента хочу привести пример из романа Льва Николаевича Толстого «Война и мир»…</a:t>
            </a:r>
          </a:p>
          <a:p>
            <a:endParaRPr lang="ru-RU" dirty="0"/>
          </a:p>
          <a:p>
            <a:r>
              <a:rPr lang="ru-RU" dirty="0"/>
              <a:t>В качестве второго аргумента хочу привести пример из произведения Александра Сергеевича Пушкина «Капитанская дочка»…</a:t>
            </a:r>
          </a:p>
        </p:txBody>
      </p:sp>
    </p:spTree>
    <p:extLst>
      <p:ext uri="{BB962C8B-B14F-4D97-AF65-F5344CB8AC3E}">
        <p14:creationId xmlns:p14="http://schemas.microsoft.com/office/powerpoint/2010/main" val="575739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 noChangeArrowheads="1"/>
          </p:cNvSpPr>
          <p:nvPr>
            <p:ph type="title"/>
          </p:nvPr>
        </p:nvSpPr>
        <p:spPr>
          <a:ln w="19050"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Формировать умение формулировать главную мысль высказывания</a:t>
            </a:r>
            <a:endParaRPr lang="ru-RU" alt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7341485-1C65-4B4A-B3C1-A468172550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48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Упражнения в формулировании вариантов главной мысли своего сочинения.</a:t>
            </a:r>
          </a:p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</a:rPr>
              <a:t>Тема: «Какого человека можно назвать героем своего времени?»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2"/>
                </a:solidFill>
              </a:rPr>
              <a:t>     Герой времени – человек, чья жизнь может стать примером для других.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2"/>
                </a:solidFill>
              </a:rPr>
              <a:t>В каждую историческую эпоху есть свои герои времени.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2"/>
                </a:solidFill>
              </a:rPr>
              <a:t>В литературе герой времени отображает ту действительность, в которой живёт автор.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408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32682"/>
          </a:xfrm>
          <a:ln w="38100">
            <a:solidFill>
              <a:srgbClr val="CC99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привлечения литературного материала выпускниками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2415" y="1916832"/>
            <a:ext cx="6591985" cy="3994390"/>
          </a:xfrm>
          <a:ln w="38100">
            <a:solidFill>
              <a:srgbClr val="CC9900"/>
            </a:solidFill>
          </a:ln>
        </p:spPr>
        <p:txBody>
          <a:bodyPr>
            <a:normAutofit fontScale="70000" lnSpcReduction="20000"/>
          </a:bodyPr>
          <a:lstStyle/>
          <a:p>
            <a:endParaRPr lang="ru-RU" sz="3200" b="1" dirty="0"/>
          </a:p>
          <a:p>
            <a:r>
              <a:rPr lang="ru-RU" sz="3200" b="1" dirty="0"/>
              <a:t>Аспектный смысловой анализ текста.</a:t>
            </a:r>
          </a:p>
          <a:p>
            <a:r>
              <a:rPr lang="ru-RU" sz="3200" b="1" dirty="0"/>
              <a:t>Интерпретация тематики, проблематики, сюжета, основных художественных образов.</a:t>
            </a:r>
          </a:p>
          <a:p>
            <a:r>
              <a:rPr lang="ru-RU" sz="3200" b="1" dirty="0"/>
              <a:t>Пересказ первоисточника, </a:t>
            </a:r>
            <a:r>
              <a:rPr lang="ru-RU" sz="3200" b="1" dirty="0">
                <a:solidFill>
                  <a:srgbClr val="0070C0"/>
                </a:solidFill>
              </a:rPr>
              <a:t>снабжённый краткими пояснениями аналитического характера в ракурсе темы </a:t>
            </a:r>
          </a:p>
          <a:p>
            <a:pPr>
              <a:buNone/>
            </a:pPr>
            <a:r>
              <a:rPr lang="ru-RU" sz="3200" b="1" dirty="0">
                <a:solidFill>
                  <a:srgbClr val="0070C0"/>
                </a:solidFill>
              </a:rPr>
              <a:t>    </a:t>
            </a:r>
            <a:r>
              <a:rPr lang="ru-RU" sz="3200" b="1" dirty="0"/>
              <a:t>(</a:t>
            </a:r>
            <a:r>
              <a:rPr lang="ru-RU" sz="3200" b="1" dirty="0">
                <a:solidFill>
                  <a:srgbClr val="C00000"/>
                </a:solidFill>
              </a:rPr>
              <a:t>в подавляющем большинстве работ</a:t>
            </a:r>
            <a:r>
              <a:rPr lang="ru-RU" sz="3200" b="1" dirty="0"/>
              <a:t>). </a:t>
            </a:r>
          </a:p>
          <a:p>
            <a:r>
              <a:rPr lang="ru-RU" sz="3200" b="1" dirty="0"/>
              <a:t>Комплексный анализ произведения в единстве формы и содержания (</a:t>
            </a:r>
            <a:r>
              <a:rPr lang="ru-RU" sz="3200" b="1" dirty="0">
                <a:solidFill>
                  <a:srgbClr val="C00000"/>
                </a:solidFill>
              </a:rPr>
              <a:t>очень редко</a:t>
            </a:r>
            <a:r>
              <a:rPr lang="ru-RU" sz="32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207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5013175"/>
            <a:ext cx="6591985" cy="1209859"/>
          </a:xfrm>
          <a:ln w="57150"/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выпускников</a:t>
            </a: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778" b="10778"/>
          <a:stretch>
            <a:fillRect/>
          </a:stretch>
        </p:blipFill>
        <p:spPr>
          <a:xfrm>
            <a:off x="1942415" y="634965"/>
            <a:ext cx="6591985" cy="3730139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Идеальная аргументация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2415" y="1988840"/>
            <a:ext cx="6591985" cy="3922382"/>
          </a:xfrm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Интерпретация проблематики произведения, в которой важнейшую роль играют смысловые комментарии автора сочинения.</a:t>
            </a:r>
          </a:p>
          <a:p>
            <a:r>
              <a:rPr lang="ru-RU" sz="3200" dirty="0"/>
              <a:t>Мнение разработчиков ИСИ </a:t>
            </a:r>
          </a:p>
        </p:txBody>
      </p:sp>
    </p:spTree>
    <p:extLst>
      <p:ext uri="{BB962C8B-B14F-4D97-AF65-F5344CB8AC3E}">
        <p14:creationId xmlns:p14="http://schemas.microsoft.com/office/powerpoint/2010/main" val="1360573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Пересказ содержания литературного произведения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28575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Использование пересказа с ИСИ будет удачным, если выпускник научится:</a:t>
            </a:r>
          </a:p>
          <a:p>
            <a:r>
              <a:rPr lang="ru-RU" dirty="0"/>
              <a:t>пересказывать только те эпизоды, которые необходимы для раскрытия темы;</a:t>
            </a:r>
          </a:p>
          <a:p>
            <a:r>
              <a:rPr lang="ru-RU" dirty="0"/>
              <a:t>разумно сочетать в сочинении краткий и подробный пересказ, а также необходимые для раскрытия темы описания (портреты, пейзажи и др.), отмечая при этом важные смысловые детали;</a:t>
            </a:r>
          </a:p>
          <a:p>
            <a:r>
              <a:rPr lang="ru-RU" b="1" dirty="0">
                <a:solidFill>
                  <a:srgbClr val="FF0000"/>
                </a:solidFill>
              </a:rPr>
              <a:t>комментировать пересказанные сведения о героях и событиях выбранного для аргументации произведения в русле той проблемы, которая обозначена в теме сочинения.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3583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95512-9C55-4E9A-86B5-D42893ECDB2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Работа над темами с цитатой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AD660-29D4-4B94-A1B5-0C852D91E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Вы понимаете слова А.Т. Твардовского: «Есть имена и есть такие даты, - они нетленной сущности полны»? (эту тему выбрали 3 человека в районе – 1,2 %)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3888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EFC77-5EBD-426E-AAEB-A4CEE43C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Тема Великой Отечественной войны в литературе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9A9106D-F785-4F57-B0FF-C332E491E6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03327"/>
              </p:ext>
            </p:extLst>
          </p:nvPr>
        </p:nvGraphicFramePr>
        <p:xfrm>
          <a:off x="2339752" y="2374752"/>
          <a:ext cx="5976663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4665">
                  <a:extLst>
                    <a:ext uri="{9D8B030D-6E8A-4147-A177-3AD203B41FA5}">
                      <a16:colId xmlns:a16="http://schemas.microsoft.com/office/drawing/2014/main" val="2683456399"/>
                    </a:ext>
                  </a:extLst>
                </a:gridCol>
                <a:gridCol w="3431998">
                  <a:extLst>
                    <a:ext uri="{9D8B030D-6E8A-4147-A177-3AD203B41FA5}">
                      <a16:colId xmlns:a16="http://schemas.microsoft.com/office/drawing/2014/main" val="1566204728"/>
                    </a:ext>
                  </a:extLst>
                </a:gridCol>
              </a:tblGrid>
              <a:tr h="350251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Как Вы понимаете слова А.Т. Твардовского: «Есть имена и есть даты, - они нетленной сущности полны»?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38" marR="46938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</a:rPr>
                        <a:t>А. Пушкин «Капитанская дочка»;</a:t>
                      </a:r>
                    </a:p>
                    <a:p>
                      <a:r>
                        <a:rPr lang="ru-RU" sz="3200" dirty="0">
                          <a:effectLst/>
                        </a:rPr>
                        <a:t>Л. Толстой «Война и мир»;</a:t>
                      </a:r>
                    </a:p>
                    <a:p>
                      <a:r>
                        <a:rPr lang="ru-RU" sz="3200" dirty="0">
                          <a:effectLst/>
                        </a:rPr>
                        <a:t>Шолохов «Судьба человека»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38" marR="46938" marT="0" marB="0"/>
                </a:tc>
                <a:extLst>
                  <a:ext uri="{0D108BD9-81ED-4DB2-BD59-A6C34878D82A}">
                    <a16:rowId xmlns:a16="http://schemas.microsoft.com/office/drawing/2014/main" val="144900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1786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52EE5-E28D-424A-9E4E-180973EE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Пример из сочинения о войне 1812 года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2B3004-76EE-4BE6-B3A9-8DB9FDA51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201" y="2276872"/>
            <a:ext cx="6299207" cy="3744416"/>
          </a:xfrm>
        </p:spPr>
      </p:pic>
    </p:spTree>
    <p:extLst>
      <p:ext uri="{BB962C8B-B14F-4D97-AF65-F5344CB8AC3E}">
        <p14:creationId xmlns:p14="http://schemas.microsoft.com/office/powerpoint/2010/main" val="35105041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6FE42-44E1-4A1B-861F-D945B932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Пример из сочинения о войне 1812 года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2FBEE7-A928-4C5D-8674-24C2712F4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3" y="2348880"/>
            <a:ext cx="5616625" cy="3744415"/>
          </a:xfrm>
        </p:spPr>
      </p:pic>
    </p:spTree>
    <p:extLst>
      <p:ext uri="{BB962C8B-B14F-4D97-AF65-F5344CB8AC3E}">
        <p14:creationId xmlns:p14="http://schemas.microsoft.com/office/powerpoint/2010/main" val="23835575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33F02-D870-4EB7-9832-2EBFF1E0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4">
                    <a:lumMod val="75000"/>
                  </a:schemeClr>
                </a:solidFill>
              </a:rPr>
              <a:t>Какими нравственными качествами должен обладать современный учёный?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D2FEF5-B00F-4806-8EB1-4ABEEEC59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2420888"/>
            <a:ext cx="6482679" cy="3168352"/>
          </a:xfrm>
        </p:spPr>
      </p:pic>
    </p:spTree>
    <p:extLst>
      <p:ext uri="{BB962C8B-B14F-4D97-AF65-F5344CB8AC3E}">
        <p14:creationId xmlns:p14="http://schemas.microsoft.com/office/powerpoint/2010/main" val="19319481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67BF6-49B1-4629-B5B0-9BE8AEEE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Методических рекомендаций 2026 года (ФИПИ)</a:t>
            </a:r>
            <a:endParaRPr lang="ru-RU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251512-C86F-4F48-8408-3C6704C5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1905000"/>
            <a:ext cx="6482680" cy="404428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5.2.6. «В соответствии с данным критерием 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 2) </a:t>
            </a:r>
            <a:r>
              <a:rPr lang="ru-RU" b="1" dirty="0"/>
              <a:t>участник итогового сочинения подкрепляет аргументы примерами из 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опубликованных (имеющих выходные сведения)</a:t>
            </a:r>
            <a:r>
              <a:rPr lang="ru-RU" b="1" dirty="0"/>
              <a:t> литературных произведений (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включая печатные и электронные издания).</a:t>
            </a:r>
            <a:r>
              <a:rPr lang="ru-RU" b="1" dirty="0"/>
              <a:t> </a:t>
            </a:r>
          </a:p>
          <a:p>
            <a:pPr>
              <a:defRPr/>
            </a:pPr>
            <a:r>
              <a:rPr lang="ru-RU" b="1" dirty="0"/>
              <a:t>При написании итогового сочинения участник должен </a:t>
            </a:r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строить рассуждение, формулируя собственную позицию (тезис), аргументируя свои утверждения.</a:t>
            </a:r>
            <a:r>
              <a:rPr lang="ru-RU" b="1" dirty="0"/>
              <a:t> Аргументы могут быть проиллюстрированы примерами из области культуры, сведениями из разных областей знаний, событиями из жизненного опыта). Выпускник может рассуждать не только о литературе, но и о музыке, театре, кино, науке, спорте (если формулировка темы это позволяет). При этом обязательным требованием является подкрепление аргументов хотя бы одним примером из опубликованного литературного произведения (достаточно одного примера из одного произведения). </a:t>
            </a:r>
          </a:p>
        </p:txBody>
      </p:sp>
    </p:spTree>
    <p:extLst>
      <p:ext uri="{BB962C8B-B14F-4D97-AF65-F5344CB8AC3E}">
        <p14:creationId xmlns:p14="http://schemas.microsoft.com/office/powerpoint/2010/main" val="9957945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52F2A-1F05-4854-A9C0-1A89D864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623888"/>
            <a:ext cx="6986587" cy="860425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«Методических рекомендаций…»,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год (ФИПИ)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BD0D482-79CA-4907-9792-A0AE5A93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1916113"/>
            <a:ext cx="7058025" cy="4537223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/>
              <a:t>В Критерии № 2 не названы в качестве источника примеров при аргументации произведения архитектуры, скульптуры, музыки, киноискусства, изобразительного искусства (например, картины, карикатуры, графика, комиксы, графический роман, </a:t>
            </a:r>
            <a:r>
              <a:rPr lang="ru-RU" sz="1600" b="1" dirty="0" err="1"/>
              <a:t>манга</a:t>
            </a:r>
            <a:r>
              <a:rPr lang="ru-RU" sz="1600" b="1" dirty="0"/>
              <a:t> и др.). </a:t>
            </a:r>
          </a:p>
          <a:p>
            <a:pPr>
              <a:defRPr/>
            </a:pPr>
            <a:r>
              <a:rPr lang="ru-RU" sz="1600" b="1" dirty="0">
                <a:solidFill>
                  <a:srgbClr val="FF3399"/>
                </a:solidFill>
              </a:rPr>
              <a:t>Если все приведенные примеры в сочинении связаны, например, с изобразительным искусством, то по Критерию № 2 за сочинение ставится незачет. </a:t>
            </a:r>
          </a:p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Если в сочинении приведен хотя бы один пример из опубликованного литературного произведения</a:t>
            </a:r>
            <a:r>
              <a:rPr lang="ru-RU" sz="1600" b="1" dirty="0"/>
              <a:t>, а при дальнейших рассуждениях при аргументации участник опирается на примеры из других областей культуры (разные виды искусств, наука, спорт 30 и т.п.) или из жизненного опыта, то такое сочинение по Критерию № 2 может быть оценено зачетом. </a:t>
            </a:r>
            <a:r>
              <a:rPr lang="ru-RU" sz="1600" b="1" dirty="0">
                <a:solidFill>
                  <a:srgbClr val="FF0000"/>
                </a:solidFill>
              </a:rPr>
              <a:t>Главное, чтобы примеры были связаны с аргументами, направленными на раскрытие темы сочинения. </a:t>
            </a:r>
          </a:p>
        </p:txBody>
      </p:sp>
    </p:spTree>
    <p:extLst>
      <p:ext uri="{BB962C8B-B14F-4D97-AF65-F5344CB8AC3E}">
        <p14:creationId xmlns:p14="http://schemas.microsoft.com/office/powerpoint/2010/main" val="4001396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1020-42F0-4A22-8211-435D2DF7D87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Методических рекомендаций 2026 года (ФИПИ)</a:t>
            </a:r>
            <a:endParaRPr lang="ru-RU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768EE-FA42-41E2-9A40-10BA90D01429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/>
              <a:t>«Число аргументов не регламентируется. В Критерии № 2 употреблено множественное число (аргументы), значит два и более. Если приведён один аргумент, но мысль развёрнута и подкреплена литературным примером (он может выполнять функцию аргумента, а не простой иллюстрации к тезису), то эксперт может поставить зачёт и при одном аргументе.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не число аргументов, а доказательность рассуждения». </a:t>
            </a:r>
          </a:p>
        </p:txBody>
      </p:sp>
    </p:spTree>
    <p:extLst>
      <p:ext uri="{BB962C8B-B14F-4D97-AF65-F5344CB8AC3E}">
        <p14:creationId xmlns:p14="http://schemas.microsoft.com/office/powerpoint/2010/main" val="426314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CE85A-C72D-4ACE-AD85-2068E6EE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34E4F-77CB-4E23-9F0F-FD584839E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Председатели муниципальных комиссий по проверке итогового сочинения (изложения)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</a:rPr>
              <a:t>Бокситогорский муниципальный район;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</a:rPr>
              <a:t>Выборгский муниципальный район;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</a:rPr>
              <a:t>Кингисеппский муниципальный район;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</a:rPr>
              <a:t>Сланцевский муниципальный район;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</a:rPr>
              <a:t>Тихвинский муниципальный район;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</a:rPr>
              <a:t>Тосненский муниципальный район.</a:t>
            </a:r>
          </a:p>
        </p:txBody>
      </p:sp>
    </p:spTree>
    <p:extLst>
      <p:ext uri="{BB962C8B-B14F-4D97-AF65-F5344CB8AC3E}">
        <p14:creationId xmlns:p14="http://schemas.microsoft.com/office/powerpoint/2010/main" val="5418544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3842A-5658-4416-96D4-301695E6518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Методических рекомендаций 2026 года (ФИПИ)</a:t>
            </a:r>
            <a:endParaRPr lang="ru-RU" sz="3000" dirty="0"/>
          </a:p>
        </p:txBody>
      </p:sp>
      <p:sp>
        <p:nvSpPr>
          <p:cNvPr id="50179" name="Объект 2"/>
          <p:cNvSpPr>
            <a:spLocks noGrp="1" noChangeArrowheads="1"/>
          </p:cNvSpPr>
          <p:nvPr>
            <p:ph idx="1"/>
          </p:nvPr>
        </p:nvSpPr>
        <p:spPr>
          <a:ln w="19050">
            <a:solidFill>
              <a:srgbClr val="0000CC"/>
            </a:solidFill>
          </a:ln>
        </p:spPr>
        <p:txBody>
          <a:bodyPr/>
          <a:lstStyle/>
          <a:p>
            <a:endParaRPr lang="ru-RU" altLang="ru-RU" sz="2000" b="1" dirty="0"/>
          </a:p>
          <a:p>
            <a:r>
              <a:rPr lang="ru-RU" altLang="ru-RU" sz="2000" b="1" dirty="0"/>
              <a:t>«Литературный пример может быть засчитан, если ученик неверно указал фамилию автора / название произведения / героя, но из комментария понятно, о ком или о чём именно идёт речь». </a:t>
            </a:r>
          </a:p>
          <a:p>
            <a:r>
              <a:rPr lang="ru-RU" altLang="ru-RU" sz="2000" b="1" dirty="0"/>
              <a:t>«При этом литературный пример должен соответствовать теме (выполнять роль иллюстрации к аргументу или являться доказательством тезиса)</a:t>
            </a:r>
            <a:r>
              <a:rPr lang="ru-RU" altLang="ru-RU" b="1" dirty="0"/>
              <a:t>».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5890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A14A120B-DB3B-454D-A559-0E287CA10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649" y="624110"/>
            <a:ext cx="7130752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Критерий № 3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и логика рассуждения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8F73A09-BB73-4F59-9821-31012DB10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9632" y="2132856"/>
            <a:ext cx="7484318" cy="424254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/>
              <a:t>         </a:t>
            </a:r>
            <a:r>
              <a:rPr lang="ru-RU" sz="2400" b="1" dirty="0"/>
              <a:t>Данный критерий нацеливает на проверку </a:t>
            </a:r>
            <a:r>
              <a:rPr lang="ru-RU" sz="2400" b="1" dirty="0">
                <a:solidFill>
                  <a:srgbClr val="CC00CC"/>
                </a:solidFill>
              </a:rPr>
              <a:t>умения логично выстраивать рассуждение на предложенную тему.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4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/>
              <a:t>         «Незачёт» ставится при условии, если грубые логические нарушения мешают пониманию смысла сказанного или отсутствует </a:t>
            </a:r>
            <a:r>
              <a:rPr lang="ru-RU" sz="2400" b="1" dirty="0" err="1"/>
              <a:t>тезисно</a:t>
            </a:r>
            <a:r>
              <a:rPr lang="ru-RU" sz="2400" b="1" dirty="0"/>
              <a:t>-доказательная часть.</a:t>
            </a:r>
            <a:endParaRPr lang="ru-RU" sz="2400" b="1" dirty="0">
              <a:solidFill>
                <a:srgbClr val="CC00CC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70192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по критерию 3 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«Композиция и логика рассуждения»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endParaRPr lang="ru-RU" b="1" dirty="0">
              <a:solidFill>
                <a:srgbClr val="080808"/>
              </a:solidFill>
            </a:endParaRPr>
          </a:p>
          <a:p>
            <a:r>
              <a:rPr lang="ru-RU" sz="2400" b="1" dirty="0">
                <a:solidFill>
                  <a:srgbClr val="080808"/>
                </a:solidFill>
              </a:rPr>
              <a:t>Отсутствие смысловых связей между основными частями сочинения, особенно между вступлением и заключением.</a:t>
            </a:r>
          </a:p>
          <a:p>
            <a:r>
              <a:rPr lang="ru-RU" sz="2400" b="1" dirty="0">
                <a:solidFill>
                  <a:srgbClr val="080808"/>
                </a:solidFill>
              </a:rPr>
              <a:t>Непродуманность структуры и композиции сочинения, логические ошибки</a:t>
            </a:r>
          </a:p>
        </p:txBody>
      </p:sp>
    </p:spTree>
    <p:extLst>
      <p:ext uri="{BB962C8B-B14F-4D97-AF65-F5344CB8AC3E}">
        <p14:creationId xmlns:p14="http://schemas.microsoft.com/office/powerpoint/2010/main" val="36796481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476672"/>
            <a:ext cx="6986736" cy="1224136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«Методических рекомендаций…», 2026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5" y="2060848"/>
            <a:ext cx="6986736" cy="3672408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5.2.7. При проверке итогового сочинения по Критерию № 3 «Композиция и логика рассуждения» следует оценивать логичность рассуждения на предложенную тему, соотношение между тезисом и доказательствами. </a:t>
            </a:r>
            <a:r>
              <a:rPr lang="ru-RU" sz="2200" b="1" dirty="0">
                <a:solidFill>
                  <a:srgbClr val="FF0000"/>
                </a:solidFill>
              </a:rPr>
              <a:t>Не является обязательным требованием наличие в сочинении вступления или заключения. Отсутствие этих частей в сочинении не должно влиять на его оценивание по критерию №3.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624110"/>
            <a:ext cx="6986736" cy="1148706"/>
          </a:xfrm>
          <a:ln w="38100">
            <a:solidFill>
              <a:srgbClr val="CC99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ошибки, характерные для основной части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5" y="2133600"/>
            <a:ext cx="6986735" cy="4031704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ru-RU" sz="1600" b="1" dirty="0"/>
              <a:t>Несоразмерность объема своего размышления и примеров, подтверждающих аргументы. Выпускнику проще пересказывать текст в ракурсе заданной проблемы, чем строить собственное рассуждение обобщающего характера;</a:t>
            </a:r>
          </a:p>
          <a:p>
            <a:pPr lvl="0"/>
            <a:r>
              <a:rPr lang="ru-RU" sz="1600" b="1" dirty="0"/>
              <a:t>отсутствие комментария выпускника после использованного примера;</a:t>
            </a:r>
          </a:p>
          <a:p>
            <a:pPr lvl="0"/>
            <a:r>
              <a:rPr lang="ru-RU" sz="1600" b="1" dirty="0"/>
              <a:t>несоответствие аргументов и примеров выдвинутым тезисам;</a:t>
            </a:r>
          </a:p>
          <a:p>
            <a:pPr lvl="0" fontAlgn="base" hangingPunct="0"/>
            <a:r>
              <a:rPr lang="ru-RU" sz="1600" b="1" dirty="0"/>
              <a:t> неразличение понятий «пример» и «аргумент» и неумение строить аргумент с привлечением литературного примера, неумение комментировать художественный текст, используемый в сочинении.</a:t>
            </a:r>
          </a:p>
          <a:p>
            <a:pPr lvl="0"/>
            <a:endParaRPr lang="ru-RU" sz="1400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A14A120B-DB3B-454D-A559-0E287CA10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649" y="624110"/>
            <a:ext cx="7130752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Критерий № 4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письменной речи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8F73A09-BB73-4F59-9821-31012DB10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9632" y="2132856"/>
            <a:ext cx="7484318" cy="424254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/>
              <a:t>         </a:t>
            </a:r>
            <a:r>
              <a:rPr lang="ru-RU" sz="2400" b="1" dirty="0"/>
              <a:t>Данный критерий нацеливает на проверку </a:t>
            </a:r>
            <a:r>
              <a:rPr lang="ru-RU" sz="2400" b="1" dirty="0">
                <a:solidFill>
                  <a:srgbClr val="CC00CC"/>
                </a:solidFill>
              </a:rPr>
              <a:t>речевого оформления текста </a:t>
            </a:r>
            <a:r>
              <a:rPr lang="ru-RU" sz="2400" b="1" dirty="0"/>
              <a:t>сочинения.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/>
              <a:t>         Участник должен точно выражать мысли, используя разнообразную лексику и различные грамматические конструкции, </a:t>
            </a:r>
            <a:r>
              <a:rPr lang="ru-RU" sz="2400" b="1" u="sng" dirty="0"/>
              <a:t>при необходимости уместно </a:t>
            </a:r>
            <a:r>
              <a:rPr lang="ru-RU" sz="2400" b="1" dirty="0"/>
              <a:t>употреблять термины.</a:t>
            </a:r>
            <a:endParaRPr lang="ru-RU" sz="2400" b="1" dirty="0">
              <a:solidFill>
                <a:srgbClr val="CC00CC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3A3C6DC7-1471-43F1-B729-D4E6E2BE1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7" y="624110"/>
            <a:ext cx="7058744" cy="128089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«НЕЗАЧЁТ»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59A089E7-0CE9-44D3-A4D3-6F6E12033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9306" y="2060848"/>
            <a:ext cx="7058744" cy="424311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>
                <a:solidFill>
                  <a:schemeClr val="bg2"/>
                </a:solidFill>
              </a:rPr>
              <a:t>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        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«Незачёт» ставится при условии, если:</a:t>
            </a:r>
          </a:p>
          <a:p>
            <a:pPr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низкое качество речи 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том числе речевые ошибки) </a:t>
            </a:r>
            <a:r>
              <a:rPr lang="ru-RU" sz="3200" b="1" i="1" dirty="0">
                <a:solidFill>
                  <a:srgbClr val="FF0000"/>
                </a:solidFill>
              </a:rPr>
              <a:t>существенно затрудняет понимание смысла 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сочинения.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CB6AC-89F8-45A7-896E-3A462E85A89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«Методических рекомендаций…», 2026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8D54A-1D0C-4777-9F6C-A1FDD5DFA8F5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/>
              <a:t>5.2.8. При проверке итогового сочинения по Критерию № 4 «Качество письменной речи» используется не количественный, а качественный показатель речевой культуры выпускника, т.е. эксперт не подсчитывает число допущенных речевых ошибок, а определяет, затрудняет ли понимание смысла сочинения низкое качество речи. </a:t>
            </a:r>
          </a:p>
        </p:txBody>
      </p:sp>
    </p:spTree>
    <p:extLst>
      <p:ext uri="{BB962C8B-B14F-4D97-AF65-F5344CB8AC3E}">
        <p14:creationId xmlns:p14="http://schemas.microsoft.com/office/powerpoint/2010/main" val="42582174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C49E3172-813E-431A-8FFA-0187B503D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6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5: «НЕЗАЧЁТ»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5AC0FB46-699E-4D42-95C7-46DDC631F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>
                <a:solidFill>
                  <a:schemeClr val="bg2"/>
                </a:solidFill>
              </a:rPr>
              <a:t>     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i="1" dirty="0">
                <a:solidFill>
                  <a:schemeClr val="tx1"/>
                </a:solidFill>
              </a:rPr>
              <a:t>     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«Незачёт» ставится при условии, если: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100 слов </a:t>
            </a:r>
            <a:r>
              <a:rPr lang="ru-RU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среднем 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приходится </a:t>
            </a:r>
            <a:r>
              <a:rPr lang="ru-RU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сумме 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пяти ошибок: грамматических, орфографических, пунктуационных.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F80E0-ACE8-4472-B918-426B1CE387F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«Методических рекомендаций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…», 2026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24507B-B296-4918-8893-523EBB335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391744"/>
          </a:xfrm>
          <a:ln w="28575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sz="2500" b="1" dirty="0"/>
              <a:t>5.2.9. При проверке итогового сочинения (изложения) по Критерию № 5 «Грамотность» следует обратить внимание на то, что в критерии не указано, как должны локализоваться ошибки в работе выпускника. Так, если подавляющее большинство ошибок располагается в какой-то одной части работы, в расчет берется общее количество слов, написанных участником итогового сочинения (изложения). При проверке сочинения (изложения) рекомендуется традиционным способом отметить все ошибки на полях копий бланков, учесть однотипные и негрубые ошибки и, произведя после этого подсчет, соотнести полученную цифру с количеством слов в работе (речевые ошибки в данном критерии не учитываются). Если на 100 слов приходится в сумме более пяти ошибок, то на 20 слов – одна ошибка. Общее количество слов в конкретном сочинении делится на 20. Полученное число округляется. Например, в работе 370 слов. При делении на 20 получается 18,5. Округляем до 19. Участник итогового сочинения (изложения) может получить «зачет» по Критерию № 5 при 19 ошибках. При 20 ошибках выставляется «незачет». </a:t>
            </a:r>
          </a:p>
          <a:p>
            <a:r>
              <a:rPr lang="ru-RU" sz="2500" b="1" dirty="0"/>
              <a:t>При соотнесении количества ошибок и количества слов в итоговом сочинении (изложении) берутся конечные числа, полученные при подсчете по итогам проверки всего итогового сочинения (изложения) в целом. </a:t>
            </a:r>
          </a:p>
        </p:txBody>
      </p:sp>
    </p:spTree>
    <p:extLst>
      <p:ext uri="{BB962C8B-B14F-4D97-AF65-F5344CB8AC3E}">
        <p14:creationId xmlns:p14="http://schemas.microsoft.com/office/powerpoint/2010/main" val="424247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165263" cy="1280890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 Е З А Ч Ё Т»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требованиям и критериям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(реп. экзамен /декабрь 2024 года)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" y="1844824"/>
            <a:ext cx="8229600" cy="4937760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573806"/>
              </p:ext>
            </p:extLst>
          </p:nvPr>
        </p:nvGraphicFramePr>
        <p:xfrm>
          <a:off x="1475656" y="1914550"/>
          <a:ext cx="6154688" cy="3458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7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73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Требование или 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%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7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Требование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98,9%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99</a:t>
                      </a:r>
                      <a:r>
                        <a:rPr lang="ru-RU" b="1" dirty="0"/>
                        <a:t>,67%)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Требование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98,6 %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(99,67%)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7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Критерий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96,6%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(99,16 %</a:t>
                      </a:r>
                      <a:r>
                        <a:rPr lang="ru-RU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7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Критерий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91,8%</a:t>
                      </a:r>
                      <a:r>
                        <a:rPr lang="ru-RU" b="1" dirty="0"/>
                        <a:t> (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98,50 %</a:t>
                      </a:r>
                      <a:r>
                        <a:rPr lang="ru-RU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7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Критерий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89,9% </a:t>
                      </a:r>
                      <a:r>
                        <a:rPr lang="ru-RU" b="1" dirty="0"/>
                        <a:t>(97,15 %)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7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Критерий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89,9%</a:t>
                      </a: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dirty="0"/>
                        <a:t>(96,25 %)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7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Критерий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83,2%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(75,77%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91567"/>
            <a:ext cx="756084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Автор презентации: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Терешина Валентина Анатольевна,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старший преподаватель кафедры филологического и социально-гуманитарного образования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ГАОУ ДПО «ЛОИРО».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Телефон: 372-53-95,  доб. 305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                  8-911-253-04-36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Электронный адрес: </a:t>
            </a:r>
            <a:r>
              <a:rPr lang="en-US" sz="2400" b="1" dirty="0"/>
              <a:t>umz-rl-loiro@mail.ru</a:t>
            </a:r>
            <a:endParaRPr lang="ru-RU" sz="2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rgbClr val="008000"/>
                </a:solidFill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916A6-FA1C-4BA4-9BDB-126B2DB8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Требование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9B203-0F12-4B3A-A6A9-16A52AAE8C68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000" b="1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«Объём итогового сочинения»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000" dirty="0">
                <a:solidFill>
                  <a:srgbClr val="CC00CC"/>
                </a:solidFill>
              </a:rPr>
              <a:t>    </a:t>
            </a:r>
            <a:r>
              <a:rPr lang="ru-RU" sz="2000" dirty="0"/>
              <a:t>Рекомендуемое количество слов – от 350.     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000" i="1" dirty="0"/>
              <a:t>        </a:t>
            </a:r>
            <a:r>
              <a:rPr lang="ru-RU" sz="2000" b="1" i="1" dirty="0"/>
              <a:t>Максимальное количество слов в итоговом сочинении не устанавливается. </a:t>
            </a:r>
            <a:r>
              <a:rPr lang="ru-RU" sz="2000" b="1" dirty="0"/>
              <a:t>Если в сочинении менее 250 слов </a:t>
            </a:r>
            <a:r>
              <a:rPr lang="ru-RU" sz="2000" dirty="0"/>
              <a:t>(в подсчёт включаются все слова, в том числе и служебные), то выставляется «незачёт» за невыполнение требования № 1 и </a:t>
            </a:r>
            <a:r>
              <a:rPr lang="ru-RU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«незачёт» за работу в целом (такое итоговое сочинение не проверяется по требованию № 2 и экспертами по критериям оценивания).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688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916A6-FA1C-4BA4-9BDB-126B2DB8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Требование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9B203-0F12-4B3A-A6A9-16A52AAE8C68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/>
              <a:t>Ломоносовский район: 248 слов;</a:t>
            </a:r>
          </a:p>
          <a:p>
            <a:r>
              <a:rPr lang="ru-RU" b="1" dirty="0"/>
              <a:t>Выборгский район: 1 ученик не приступил к работе;</a:t>
            </a:r>
          </a:p>
          <a:p>
            <a:r>
              <a:rPr lang="ru-RU" b="1" dirty="0"/>
              <a:t>Тихвинский район: 245 слов;</a:t>
            </a:r>
          </a:p>
          <a:p>
            <a:r>
              <a:rPr lang="ru-RU" b="1" dirty="0"/>
              <a:t>Кингисеппский район: 3 человека имеют «незачёт» по требованию 1; </a:t>
            </a:r>
          </a:p>
          <a:p>
            <a:r>
              <a:rPr lang="ru-RU" b="1" dirty="0"/>
              <a:t>Сланцевский район: 1 человек имеет «незачёт» по требованию 1;</a:t>
            </a:r>
          </a:p>
          <a:p>
            <a:r>
              <a:rPr lang="ru-RU" b="1" dirty="0"/>
              <a:t>Тосненский район: 1 человек имеет «незачёт» по требованию 1; есть пограничное количество слов (253 и 258).</a:t>
            </a:r>
          </a:p>
        </p:txBody>
      </p:sp>
    </p:spTree>
    <p:extLst>
      <p:ext uri="{BB962C8B-B14F-4D97-AF65-F5344CB8AC3E}">
        <p14:creationId xmlns:p14="http://schemas.microsoft.com/office/powerpoint/2010/main" val="16013190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6547</TotalTime>
  <Words>4386</Words>
  <Application>Microsoft Office PowerPoint</Application>
  <PresentationFormat>Экран (4:3)</PresentationFormat>
  <Paragraphs>388</Paragraphs>
  <Slides>70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7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Анализ репетиционных итоговых сочинений, типичные ошибки обучающихся и экспертов</vt:lpstr>
      <vt:lpstr>Инструктивно-методические материалы</vt:lpstr>
      <vt:lpstr>Итоговое изложение</vt:lpstr>
      <vt:lpstr>Итоговое изложение</vt:lpstr>
      <vt:lpstr>Типичные ошибки выпускников</vt:lpstr>
      <vt:lpstr>Благодарность</vt:lpstr>
      <vt:lpstr>«Н Е З А Ч Ё Т»  по требованиям и критериям (реп. экзамен /декабрь 2024 года)</vt:lpstr>
      <vt:lpstr>Требование 1</vt:lpstr>
      <vt:lpstr>Требование 1</vt:lpstr>
      <vt:lpstr>Требование 2</vt:lpstr>
      <vt:lpstr>Из Методических рекомендаций  2026 года (ФИПИ)</vt:lpstr>
      <vt:lpstr>Из Методических рекомендаций  2026 года (ФИПИ)</vt:lpstr>
      <vt:lpstr>Из «Методических рекомендаций…» (2026 год) </vt:lpstr>
      <vt:lpstr>Инструкция для участника итогового сочинения</vt:lpstr>
      <vt:lpstr>Темы репетиционных сочинений</vt:lpstr>
      <vt:lpstr>Выбор тем в первом муниципальном районе</vt:lpstr>
      <vt:lpstr>Получили незачёт в одном из муниципальных районов</vt:lpstr>
      <vt:lpstr>Выбор тем во втором муниципальном районе</vt:lpstr>
      <vt:lpstr>Выбор тем в третьем муниципальном районе</vt:lpstr>
      <vt:lpstr>СТРУКТУРА ЗАКРЫТОГО БАНКА ТЕМ ИТОГОВОГО СОЧИНЕНИЯ</vt:lpstr>
      <vt:lpstr>Духовно-нравственные ориентиры  в жизни человека</vt:lpstr>
      <vt:lpstr>Природа и культура в жизни человека</vt:lpstr>
      <vt:lpstr>Сочинение не соответствует теме</vt:lpstr>
      <vt:lpstr>Сочинение не соответствует теме</vt:lpstr>
      <vt:lpstr>Работа с ключевыми словами</vt:lpstr>
      <vt:lpstr>Словарная работа и  работа с терминами </vt:lpstr>
      <vt:lpstr>Раздел 1. Духовно-нравственные ориентиры в жизни человека </vt:lpstr>
      <vt:lpstr>Раздел 2. Семья, общество, Отечество в жизни человека </vt:lpstr>
      <vt:lpstr>Раздел 3. Природа и культура  в жизни человека </vt:lpstr>
      <vt:lpstr>Умения выпускников</vt:lpstr>
      <vt:lpstr>Структура  сочинения-рассуждения</vt:lpstr>
      <vt:lpstr>Из Методических рекомендаций  2026 года (ФИПИ)</vt:lpstr>
      <vt:lpstr>Алгоритм написания итогового сочинения</vt:lpstr>
      <vt:lpstr>Проверка сочинения на черновике</vt:lpstr>
      <vt:lpstr>К1 «НЕЗАЧЁТ»</vt:lpstr>
      <vt:lpstr>Ошибки по критерию 1 «Соответствие теме»</vt:lpstr>
      <vt:lpstr>Сочинение не соответствует теме</vt:lpstr>
      <vt:lpstr>Нет ответа на вопрос, поставленный в теме</vt:lpstr>
      <vt:lpstr>В сочинении не прослеживается конкретной цели высказывания</vt:lpstr>
      <vt:lpstr>Комментированный анализ текста</vt:lpstr>
      <vt:lpstr>Презентация PowerPoint</vt:lpstr>
      <vt:lpstr>Из Методических рекомендаций 2026 года (ФИПИ)</vt:lpstr>
      <vt:lpstr>Из Методических рекомендаций 2026 года (ФИПИ)</vt:lpstr>
      <vt:lpstr>К 2 «НЕЗАЧЁТ»</vt:lpstr>
      <vt:lpstr>Ошибки по критерию 2  «Аргументация. Привлечение литературного материала»</vt:lpstr>
      <vt:lpstr>Мнение председателя муниципальной комиссии</vt:lpstr>
      <vt:lpstr>Почему события Великой Отечественной войны нельзя забывать? (2025 год) </vt:lpstr>
      <vt:lpstr>Формировать умение формулировать главную мысль высказывания</vt:lpstr>
      <vt:lpstr>Способы привлечения литературного материала выпускниками</vt:lpstr>
      <vt:lpstr>Идеальная аргументация</vt:lpstr>
      <vt:lpstr>Пересказ содержания литературного произведения</vt:lpstr>
      <vt:lpstr>Работа над темами с цитатой</vt:lpstr>
      <vt:lpstr>Тема Великой Отечественной войны в литературе</vt:lpstr>
      <vt:lpstr>Пример из сочинения о войне 1812 года</vt:lpstr>
      <vt:lpstr>Пример из сочинения о войне 1812 года</vt:lpstr>
      <vt:lpstr>Какими нравственными качествами должен обладать современный учёный? </vt:lpstr>
      <vt:lpstr>Из Методических рекомендаций 2026 года (ФИПИ)</vt:lpstr>
      <vt:lpstr>Из «Методических рекомендаций…»,  2026 год (ФИПИ)</vt:lpstr>
      <vt:lpstr>Из Методических рекомендаций 2026 года (ФИПИ)</vt:lpstr>
      <vt:lpstr>Из Методических рекомендаций 2026 года (ФИПИ)</vt:lpstr>
      <vt:lpstr>Критерий № 3 Композиция и логика рассуждения</vt:lpstr>
      <vt:lpstr>Ошибки по критерию 3  «Композиция и логика рассуждения»</vt:lpstr>
      <vt:lpstr>Из «Методических рекомендаций…», 2026 год</vt:lpstr>
      <vt:lpstr>Типичные ошибки, характерные для основной части</vt:lpstr>
      <vt:lpstr>Критерий № 4 Качество письменной речи</vt:lpstr>
      <vt:lpstr>«НЕЗАЧЁТ»</vt:lpstr>
      <vt:lpstr>Из «Методических рекомендаций…», 2026 год</vt:lpstr>
      <vt:lpstr>К 5: «НЕЗАЧЁТ»</vt:lpstr>
      <vt:lpstr>Из «Методических рекомендаций…», 2026 год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текстов репетиционного сочинения. Особенности проверки итоговых сочинений по критериям</dc:title>
  <dc:creator>VIOLENTTHOUGHTS</dc:creator>
  <cp:lastModifiedBy>Терешина В А</cp:lastModifiedBy>
  <cp:revision>626</cp:revision>
  <cp:lastPrinted>2025-11-14T09:16:36Z</cp:lastPrinted>
  <dcterms:created xsi:type="dcterms:W3CDTF">2017-11-25T13:27:29Z</dcterms:created>
  <dcterms:modified xsi:type="dcterms:W3CDTF">2025-11-14T09:26:36Z</dcterms:modified>
</cp:coreProperties>
</file>